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8" r:id="rId1"/>
  </p:sldMasterIdLst>
  <p:notesMasterIdLst>
    <p:notesMasterId r:id="rId21"/>
  </p:notesMasterIdLst>
  <p:sldIdLst>
    <p:sldId id="256" r:id="rId2"/>
    <p:sldId id="281" r:id="rId3"/>
    <p:sldId id="282" r:id="rId4"/>
    <p:sldId id="285" r:id="rId5"/>
    <p:sldId id="286" r:id="rId6"/>
    <p:sldId id="287" r:id="rId7"/>
    <p:sldId id="288" r:id="rId8"/>
    <p:sldId id="290" r:id="rId9"/>
    <p:sldId id="289" r:id="rId10"/>
    <p:sldId id="291" r:id="rId11"/>
    <p:sldId id="292" r:id="rId12"/>
    <p:sldId id="293" r:id="rId13"/>
    <p:sldId id="284" r:id="rId14"/>
    <p:sldId id="294" r:id="rId15"/>
    <p:sldId id="295" r:id="rId16"/>
    <p:sldId id="283" r:id="rId17"/>
    <p:sldId id="296" r:id="rId18"/>
    <p:sldId id="297" r:id="rId19"/>
    <p:sldId id="298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6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86" y="96"/>
      </p:cViewPr>
      <p:guideLst/>
    </p:cSldViewPr>
  </p:slideViewPr>
  <p:notesTextViewPr>
    <p:cViewPr>
      <p:scale>
        <a:sx n="1" d="1"/>
        <a:sy n="1" d="1"/>
      </p:scale>
      <p:origin x="0" y="-46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905A63-2F43-47FD-8C64-9780FDFB732C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B994148-BFA3-4315-A7B7-CF445AC76D80}">
      <dgm:prSet phldrT="[Text]"/>
      <dgm:spPr/>
      <dgm:t>
        <a:bodyPr/>
        <a:lstStyle/>
        <a:p>
          <a:r>
            <a:rPr lang="en-CA" dirty="0"/>
            <a:t> </a:t>
          </a:r>
        </a:p>
      </dgm:t>
    </dgm:pt>
    <dgm:pt modelId="{CCE95987-83C6-42F1-BF7C-67E0230BAF2E}" type="parTrans" cxnId="{724DC552-100E-4A23-9631-DFCD3F00D006}">
      <dgm:prSet/>
      <dgm:spPr/>
      <dgm:t>
        <a:bodyPr/>
        <a:lstStyle/>
        <a:p>
          <a:endParaRPr lang="en-CA"/>
        </a:p>
      </dgm:t>
    </dgm:pt>
    <dgm:pt modelId="{FAB3055B-609C-423B-A6B0-82BD4D9A7412}" type="sibTrans" cxnId="{724DC552-100E-4A23-9631-DFCD3F00D006}">
      <dgm:prSet/>
      <dgm:spPr/>
      <dgm:t>
        <a:bodyPr/>
        <a:lstStyle/>
        <a:p>
          <a:endParaRPr lang="en-CA"/>
        </a:p>
      </dgm:t>
    </dgm:pt>
    <dgm:pt modelId="{54E7835D-4D3A-4898-ABED-4B7D06013B05}">
      <dgm:prSet phldrT="[Text]"/>
      <dgm:spPr/>
      <dgm:t>
        <a:bodyPr/>
        <a:lstStyle/>
        <a:p>
          <a:r>
            <a:rPr lang="en-US" altLang="en-US" dirty="0"/>
            <a:t>- Altman's Z-score and MDA</a:t>
          </a:r>
          <a:endParaRPr lang="en-CA" dirty="0"/>
        </a:p>
      </dgm:t>
    </dgm:pt>
    <dgm:pt modelId="{AC66E1C5-3E38-47F9-9ABB-30E0A377F225}" type="parTrans" cxnId="{1D2E8CCB-54B7-456C-A670-86EEDEFA545D}">
      <dgm:prSet/>
      <dgm:spPr/>
      <dgm:t>
        <a:bodyPr/>
        <a:lstStyle/>
        <a:p>
          <a:endParaRPr lang="en-CA"/>
        </a:p>
      </dgm:t>
    </dgm:pt>
    <dgm:pt modelId="{BE1C94B5-E2FE-4E39-8BBB-7D7B3C29B3F7}" type="sibTrans" cxnId="{1D2E8CCB-54B7-456C-A670-86EEDEFA545D}">
      <dgm:prSet/>
      <dgm:spPr/>
      <dgm:t>
        <a:bodyPr/>
        <a:lstStyle/>
        <a:p>
          <a:endParaRPr lang="en-CA"/>
        </a:p>
      </dgm:t>
    </dgm:pt>
    <dgm:pt modelId="{E5D8BA30-5484-4C10-826F-81E3EBCD38D9}">
      <dgm:prSet phldrT="[Text]"/>
      <dgm:spPr/>
      <dgm:t>
        <a:bodyPr/>
        <a:lstStyle/>
        <a:p>
          <a:r>
            <a:rPr lang="en-US" altLang="en-US" dirty="0"/>
            <a:t>- A comparison of Machine Learning Models in Bankruptcy Prediction</a:t>
          </a:r>
          <a:endParaRPr lang="en-CA" dirty="0"/>
        </a:p>
      </dgm:t>
    </dgm:pt>
    <dgm:pt modelId="{87B42680-A514-4A4F-9D4F-0451DE07E709}" type="parTrans" cxnId="{96D9236E-4BC6-47A8-B3C9-57FCEAED48DE}">
      <dgm:prSet/>
      <dgm:spPr/>
      <dgm:t>
        <a:bodyPr/>
        <a:lstStyle/>
        <a:p>
          <a:endParaRPr lang="en-CA"/>
        </a:p>
      </dgm:t>
    </dgm:pt>
    <dgm:pt modelId="{4B6659DB-A0A3-4E70-978B-52DA8EFAE0F2}" type="sibTrans" cxnId="{96D9236E-4BC6-47A8-B3C9-57FCEAED48DE}">
      <dgm:prSet/>
      <dgm:spPr/>
      <dgm:t>
        <a:bodyPr/>
        <a:lstStyle/>
        <a:p>
          <a:endParaRPr lang="en-CA"/>
        </a:p>
      </dgm:t>
    </dgm:pt>
    <dgm:pt modelId="{46A36DB9-4754-4BC5-8072-80EB22404A9A}">
      <dgm:prSet phldrT="[Text]"/>
      <dgm:spPr/>
      <dgm:t>
        <a:bodyPr/>
        <a:lstStyle/>
        <a:p>
          <a:r>
            <a:rPr lang="en-CA" dirty="0"/>
            <a:t> </a:t>
          </a:r>
        </a:p>
      </dgm:t>
    </dgm:pt>
    <dgm:pt modelId="{93F0182A-AD86-428C-86FB-8B81B563F7DC}" type="sibTrans" cxnId="{AC4D2EDE-8C47-46D5-A042-DA2A75B8B956}">
      <dgm:prSet/>
      <dgm:spPr/>
      <dgm:t>
        <a:bodyPr/>
        <a:lstStyle/>
        <a:p>
          <a:endParaRPr lang="en-CA"/>
        </a:p>
      </dgm:t>
    </dgm:pt>
    <dgm:pt modelId="{2BC803C2-65EB-4643-8211-AE7F4BCD3203}" type="parTrans" cxnId="{AC4D2EDE-8C47-46D5-A042-DA2A75B8B956}">
      <dgm:prSet/>
      <dgm:spPr/>
      <dgm:t>
        <a:bodyPr/>
        <a:lstStyle/>
        <a:p>
          <a:endParaRPr lang="en-CA"/>
        </a:p>
      </dgm:t>
    </dgm:pt>
    <dgm:pt modelId="{10668D93-7CCE-47BD-8ADA-FF08CBF5911F}" type="pres">
      <dgm:prSet presAssocID="{EB905A63-2F43-47FD-8C64-9780FDFB732C}" presName="Name0" presStyleCnt="0">
        <dgm:presLayoutVars>
          <dgm:chMax/>
          <dgm:chPref/>
          <dgm:dir/>
        </dgm:presLayoutVars>
      </dgm:prSet>
      <dgm:spPr/>
    </dgm:pt>
    <dgm:pt modelId="{DE128276-6EB7-4D06-B06D-164F582FE515}" type="pres">
      <dgm:prSet presAssocID="{CB994148-BFA3-4315-A7B7-CF445AC76D80}" presName="parenttextcomposite" presStyleCnt="0"/>
      <dgm:spPr/>
    </dgm:pt>
    <dgm:pt modelId="{8D31AF42-F11F-46BE-8A14-57BF414A9604}" type="pres">
      <dgm:prSet presAssocID="{CB994148-BFA3-4315-A7B7-CF445AC76D80}" presName="parenttext" presStyleLbl="revTx" presStyleIdx="0" presStyleCnt="2">
        <dgm:presLayoutVars>
          <dgm:chMax/>
          <dgm:chPref val="2"/>
          <dgm:bulletEnabled val="1"/>
        </dgm:presLayoutVars>
      </dgm:prSet>
      <dgm:spPr/>
    </dgm:pt>
    <dgm:pt modelId="{8D571784-C732-405D-8EAF-F2B557467554}" type="pres">
      <dgm:prSet presAssocID="{CB994148-BFA3-4315-A7B7-CF445AC76D80}" presName="composite" presStyleCnt="0"/>
      <dgm:spPr/>
    </dgm:pt>
    <dgm:pt modelId="{2B88D050-2390-48A7-8FEF-7C8EEEA036EC}" type="pres">
      <dgm:prSet presAssocID="{CB994148-BFA3-4315-A7B7-CF445AC76D80}" presName="chevron1" presStyleLbl="alignNode1" presStyleIdx="0" presStyleCnt="14"/>
      <dgm:spPr/>
    </dgm:pt>
    <dgm:pt modelId="{04D3844E-5A18-4B13-9D5B-E6DE5C06952D}" type="pres">
      <dgm:prSet presAssocID="{CB994148-BFA3-4315-A7B7-CF445AC76D80}" presName="chevron2" presStyleLbl="alignNode1" presStyleIdx="1" presStyleCnt="14"/>
      <dgm:spPr/>
    </dgm:pt>
    <dgm:pt modelId="{76C79454-2859-4B20-B63F-BE4FE7063065}" type="pres">
      <dgm:prSet presAssocID="{CB994148-BFA3-4315-A7B7-CF445AC76D80}" presName="chevron3" presStyleLbl="alignNode1" presStyleIdx="2" presStyleCnt="14"/>
      <dgm:spPr/>
    </dgm:pt>
    <dgm:pt modelId="{A704F1CE-46D0-4CE9-ACDA-464B0D1F4A47}" type="pres">
      <dgm:prSet presAssocID="{CB994148-BFA3-4315-A7B7-CF445AC76D80}" presName="chevron4" presStyleLbl="alignNode1" presStyleIdx="3" presStyleCnt="14"/>
      <dgm:spPr/>
    </dgm:pt>
    <dgm:pt modelId="{2077682F-5FF0-4A7C-BBDF-641F687F135A}" type="pres">
      <dgm:prSet presAssocID="{CB994148-BFA3-4315-A7B7-CF445AC76D80}" presName="chevron5" presStyleLbl="alignNode1" presStyleIdx="4" presStyleCnt="14"/>
      <dgm:spPr/>
    </dgm:pt>
    <dgm:pt modelId="{F64759B9-D246-40BB-8005-2290B71C6BB3}" type="pres">
      <dgm:prSet presAssocID="{CB994148-BFA3-4315-A7B7-CF445AC76D80}" presName="chevron6" presStyleLbl="alignNode1" presStyleIdx="5" presStyleCnt="14"/>
      <dgm:spPr/>
    </dgm:pt>
    <dgm:pt modelId="{E99BE523-B07D-48EB-8902-2718399B59D1}" type="pres">
      <dgm:prSet presAssocID="{CB994148-BFA3-4315-A7B7-CF445AC76D80}" presName="chevron7" presStyleLbl="alignNode1" presStyleIdx="6" presStyleCnt="14"/>
      <dgm:spPr/>
    </dgm:pt>
    <dgm:pt modelId="{B96AB05C-72F2-45F5-BA06-DABAC181BA89}" type="pres">
      <dgm:prSet presAssocID="{CB994148-BFA3-4315-A7B7-CF445AC76D80}" presName="childtext" presStyleLbl="solidFgAcc1" presStyleIdx="0" presStyleCnt="2">
        <dgm:presLayoutVars>
          <dgm:chMax/>
          <dgm:chPref val="0"/>
          <dgm:bulletEnabled val="1"/>
        </dgm:presLayoutVars>
      </dgm:prSet>
      <dgm:spPr/>
    </dgm:pt>
    <dgm:pt modelId="{B870A7CF-1E9C-4E5B-A968-292B37DA5A32}" type="pres">
      <dgm:prSet presAssocID="{FAB3055B-609C-423B-A6B0-82BD4D9A7412}" presName="sibTrans" presStyleCnt="0"/>
      <dgm:spPr/>
    </dgm:pt>
    <dgm:pt modelId="{C31CD572-C321-413D-86BB-6ED893646239}" type="pres">
      <dgm:prSet presAssocID="{46A36DB9-4754-4BC5-8072-80EB22404A9A}" presName="parenttextcomposite" presStyleCnt="0"/>
      <dgm:spPr/>
    </dgm:pt>
    <dgm:pt modelId="{0B6D34D0-6877-48AC-A9A2-79700D286C18}" type="pres">
      <dgm:prSet presAssocID="{46A36DB9-4754-4BC5-8072-80EB22404A9A}" presName="parenttext" presStyleLbl="revTx" presStyleIdx="1" presStyleCnt="2">
        <dgm:presLayoutVars>
          <dgm:chMax/>
          <dgm:chPref val="2"/>
          <dgm:bulletEnabled val="1"/>
        </dgm:presLayoutVars>
      </dgm:prSet>
      <dgm:spPr/>
    </dgm:pt>
    <dgm:pt modelId="{A2BD3540-ED67-4D90-A726-425D9AB5A127}" type="pres">
      <dgm:prSet presAssocID="{46A36DB9-4754-4BC5-8072-80EB22404A9A}" presName="composite" presStyleCnt="0"/>
      <dgm:spPr/>
    </dgm:pt>
    <dgm:pt modelId="{9E58368E-8193-4AB6-90A3-5FE5ABBFDDD2}" type="pres">
      <dgm:prSet presAssocID="{46A36DB9-4754-4BC5-8072-80EB22404A9A}" presName="chevron1" presStyleLbl="alignNode1" presStyleIdx="7" presStyleCnt="14"/>
      <dgm:spPr/>
    </dgm:pt>
    <dgm:pt modelId="{643836EB-C159-4135-9933-CF6F5C177253}" type="pres">
      <dgm:prSet presAssocID="{46A36DB9-4754-4BC5-8072-80EB22404A9A}" presName="chevron2" presStyleLbl="alignNode1" presStyleIdx="8" presStyleCnt="14"/>
      <dgm:spPr/>
    </dgm:pt>
    <dgm:pt modelId="{2437E997-E637-41E3-B8C5-A3CE2F601C64}" type="pres">
      <dgm:prSet presAssocID="{46A36DB9-4754-4BC5-8072-80EB22404A9A}" presName="chevron3" presStyleLbl="alignNode1" presStyleIdx="9" presStyleCnt="14"/>
      <dgm:spPr/>
    </dgm:pt>
    <dgm:pt modelId="{5A42F2DA-4C30-4712-9C73-D51687B325EB}" type="pres">
      <dgm:prSet presAssocID="{46A36DB9-4754-4BC5-8072-80EB22404A9A}" presName="chevron4" presStyleLbl="alignNode1" presStyleIdx="10" presStyleCnt="14"/>
      <dgm:spPr/>
    </dgm:pt>
    <dgm:pt modelId="{3502A9FB-27C9-490D-B7A5-4C2AA424B83E}" type="pres">
      <dgm:prSet presAssocID="{46A36DB9-4754-4BC5-8072-80EB22404A9A}" presName="chevron5" presStyleLbl="alignNode1" presStyleIdx="11" presStyleCnt="14"/>
      <dgm:spPr/>
    </dgm:pt>
    <dgm:pt modelId="{73221F50-AD90-4F61-9B0D-BF11A8842AA7}" type="pres">
      <dgm:prSet presAssocID="{46A36DB9-4754-4BC5-8072-80EB22404A9A}" presName="chevron6" presStyleLbl="alignNode1" presStyleIdx="12" presStyleCnt="14"/>
      <dgm:spPr/>
    </dgm:pt>
    <dgm:pt modelId="{0153CA04-7EAC-4EB4-BAFB-AD08FBF22591}" type="pres">
      <dgm:prSet presAssocID="{46A36DB9-4754-4BC5-8072-80EB22404A9A}" presName="chevron7" presStyleLbl="alignNode1" presStyleIdx="13" presStyleCnt="14"/>
      <dgm:spPr/>
    </dgm:pt>
    <dgm:pt modelId="{DFE38D14-C23D-41B1-82BC-D0A75273C1D2}" type="pres">
      <dgm:prSet presAssocID="{46A36DB9-4754-4BC5-8072-80EB22404A9A}" presName="childtext" presStyleLbl="solidFgAcc1" presStyleIdx="1" presStyleCnt="2">
        <dgm:presLayoutVars>
          <dgm:chMax/>
          <dgm:chPref val="0"/>
          <dgm:bulletEnabled val="1"/>
        </dgm:presLayoutVars>
      </dgm:prSet>
      <dgm:spPr/>
    </dgm:pt>
  </dgm:ptLst>
  <dgm:cxnLst>
    <dgm:cxn modelId="{7894023D-FBA7-43D7-A50A-5969BF8935AD}" type="presOf" srcId="{E5D8BA30-5484-4C10-826F-81E3EBCD38D9}" destId="{DFE38D14-C23D-41B1-82BC-D0A75273C1D2}" srcOrd="0" destOrd="0" presId="urn:microsoft.com/office/officeart/2008/layout/VerticalAccentList"/>
    <dgm:cxn modelId="{C4ADAC3D-4A0D-4B00-9516-81BDF48DFC03}" type="presOf" srcId="{46A36DB9-4754-4BC5-8072-80EB22404A9A}" destId="{0B6D34D0-6877-48AC-A9A2-79700D286C18}" srcOrd="0" destOrd="0" presId="urn:microsoft.com/office/officeart/2008/layout/VerticalAccentList"/>
    <dgm:cxn modelId="{C0C86146-9DDC-487A-A02C-BD580D9B4F89}" type="presOf" srcId="{EB905A63-2F43-47FD-8C64-9780FDFB732C}" destId="{10668D93-7CCE-47BD-8ADA-FF08CBF5911F}" srcOrd="0" destOrd="0" presId="urn:microsoft.com/office/officeart/2008/layout/VerticalAccentList"/>
    <dgm:cxn modelId="{96D9236E-4BC6-47A8-B3C9-57FCEAED48DE}" srcId="{46A36DB9-4754-4BC5-8072-80EB22404A9A}" destId="{E5D8BA30-5484-4C10-826F-81E3EBCD38D9}" srcOrd="0" destOrd="0" parTransId="{87B42680-A514-4A4F-9D4F-0451DE07E709}" sibTransId="{4B6659DB-A0A3-4E70-978B-52DA8EFAE0F2}"/>
    <dgm:cxn modelId="{724DC552-100E-4A23-9631-DFCD3F00D006}" srcId="{EB905A63-2F43-47FD-8C64-9780FDFB732C}" destId="{CB994148-BFA3-4315-A7B7-CF445AC76D80}" srcOrd="0" destOrd="0" parTransId="{CCE95987-83C6-42F1-BF7C-67E0230BAF2E}" sibTransId="{FAB3055B-609C-423B-A6B0-82BD4D9A7412}"/>
    <dgm:cxn modelId="{1D2E8CCB-54B7-456C-A670-86EEDEFA545D}" srcId="{CB994148-BFA3-4315-A7B7-CF445AC76D80}" destId="{54E7835D-4D3A-4898-ABED-4B7D06013B05}" srcOrd="0" destOrd="0" parTransId="{AC66E1C5-3E38-47F9-9ABB-30E0A377F225}" sibTransId="{BE1C94B5-E2FE-4E39-8BBB-7D7B3C29B3F7}"/>
    <dgm:cxn modelId="{047879CF-8F64-4E5B-AEC1-5B4A97C12088}" type="presOf" srcId="{54E7835D-4D3A-4898-ABED-4B7D06013B05}" destId="{B96AB05C-72F2-45F5-BA06-DABAC181BA89}" srcOrd="0" destOrd="0" presId="urn:microsoft.com/office/officeart/2008/layout/VerticalAccentList"/>
    <dgm:cxn modelId="{AC4D2EDE-8C47-46D5-A042-DA2A75B8B956}" srcId="{EB905A63-2F43-47FD-8C64-9780FDFB732C}" destId="{46A36DB9-4754-4BC5-8072-80EB22404A9A}" srcOrd="1" destOrd="0" parTransId="{2BC803C2-65EB-4643-8211-AE7F4BCD3203}" sibTransId="{93F0182A-AD86-428C-86FB-8B81B563F7DC}"/>
    <dgm:cxn modelId="{C94A95DE-B2BA-4CFF-9E49-7F5C8321CD5E}" type="presOf" srcId="{CB994148-BFA3-4315-A7B7-CF445AC76D80}" destId="{8D31AF42-F11F-46BE-8A14-57BF414A9604}" srcOrd="0" destOrd="0" presId="urn:microsoft.com/office/officeart/2008/layout/VerticalAccentList"/>
    <dgm:cxn modelId="{E25964CF-8C42-4169-B5B0-8DE054700848}" type="presParOf" srcId="{10668D93-7CCE-47BD-8ADA-FF08CBF5911F}" destId="{DE128276-6EB7-4D06-B06D-164F582FE515}" srcOrd="0" destOrd="0" presId="urn:microsoft.com/office/officeart/2008/layout/VerticalAccentList"/>
    <dgm:cxn modelId="{0FE237C5-4BDA-41BF-B302-5D0F8624B78F}" type="presParOf" srcId="{DE128276-6EB7-4D06-B06D-164F582FE515}" destId="{8D31AF42-F11F-46BE-8A14-57BF414A9604}" srcOrd="0" destOrd="0" presId="urn:microsoft.com/office/officeart/2008/layout/VerticalAccentList"/>
    <dgm:cxn modelId="{C0BCADCC-B8FE-493A-959A-CB04B2576B40}" type="presParOf" srcId="{10668D93-7CCE-47BD-8ADA-FF08CBF5911F}" destId="{8D571784-C732-405D-8EAF-F2B557467554}" srcOrd="1" destOrd="0" presId="urn:microsoft.com/office/officeart/2008/layout/VerticalAccentList"/>
    <dgm:cxn modelId="{6E181E15-010E-4E28-BA14-8AF0577D2888}" type="presParOf" srcId="{8D571784-C732-405D-8EAF-F2B557467554}" destId="{2B88D050-2390-48A7-8FEF-7C8EEEA036EC}" srcOrd="0" destOrd="0" presId="urn:microsoft.com/office/officeart/2008/layout/VerticalAccentList"/>
    <dgm:cxn modelId="{1397551C-A3D4-4142-BAFB-57A334DDCF1B}" type="presParOf" srcId="{8D571784-C732-405D-8EAF-F2B557467554}" destId="{04D3844E-5A18-4B13-9D5B-E6DE5C06952D}" srcOrd="1" destOrd="0" presId="urn:microsoft.com/office/officeart/2008/layout/VerticalAccentList"/>
    <dgm:cxn modelId="{54AEA968-355F-4C98-8460-3233E1102427}" type="presParOf" srcId="{8D571784-C732-405D-8EAF-F2B557467554}" destId="{76C79454-2859-4B20-B63F-BE4FE7063065}" srcOrd="2" destOrd="0" presId="urn:microsoft.com/office/officeart/2008/layout/VerticalAccentList"/>
    <dgm:cxn modelId="{07BFC971-44AA-426A-8700-426B3D644A52}" type="presParOf" srcId="{8D571784-C732-405D-8EAF-F2B557467554}" destId="{A704F1CE-46D0-4CE9-ACDA-464B0D1F4A47}" srcOrd="3" destOrd="0" presId="urn:microsoft.com/office/officeart/2008/layout/VerticalAccentList"/>
    <dgm:cxn modelId="{C1E90682-83E3-454B-8D36-8DF4B9910117}" type="presParOf" srcId="{8D571784-C732-405D-8EAF-F2B557467554}" destId="{2077682F-5FF0-4A7C-BBDF-641F687F135A}" srcOrd="4" destOrd="0" presId="urn:microsoft.com/office/officeart/2008/layout/VerticalAccentList"/>
    <dgm:cxn modelId="{4A8ABF83-12C2-4E90-9580-0D03B70F82CD}" type="presParOf" srcId="{8D571784-C732-405D-8EAF-F2B557467554}" destId="{F64759B9-D246-40BB-8005-2290B71C6BB3}" srcOrd="5" destOrd="0" presId="urn:microsoft.com/office/officeart/2008/layout/VerticalAccentList"/>
    <dgm:cxn modelId="{EB68E816-137A-45D9-9525-4EBBC7FEC97C}" type="presParOf" srcId="{8D571784-C732-405D-8EAF-F2B557467554}" destId="{E99BE523-B07D-48EB-8902-2718399B59D1}" srcOrd="6" destOrd="0" presId="urn:microsoft.com/office/officeart/2008/layout/VerticalAccentList"/>
    <dgm:cxn modelId="{C3AE110B-D57F-4E39-91DA-3DF46B17CE7B}" type="presParOf" srcId="{8D571784-C732-405D-8EAF-F2B557467554}" destId="{B96AB05C-72F2-45F5-BA06-DABAC181BA89}" srcOrd="7" destOrd="0" presId="urn:microsoft.com/office/officeart/2008/layout/VerticalAccentList"/>
    <dgm:cxn modelId="{AFDBCB28-AAB2-4B71-A7ED-7C478AF9DD7D}" type="presParOf" srcId="{10668D93-7CCE-47BD-8ADA-FF08CBF5911F}" destId="{B870A7CF-1E9C-4E5B-A968-292B37DA5A32}" srcOrd="2" destOrd="0" presId="urn:microsoft.com/office/officeart/2008/layout/VerticalAccentList"/>
    <dgm:cxn modelId="{3F3AADB9-B7C4-4991-9837-212913C69129}" type="presParOf" srcId="{10668D93-7CCE-47BD-8ADA-FF08CBF5911F}" destId="{C31CD572-C321-413D-86BB-6ED893646239}" srcOrd="3" destOrd="0" presId="urn:microsoft.com/office/officeart/2008/layout/VerticalAccentList"/>
    <dgm:cxn modelId="{E1F4D65E-2520-4EB7-905F-4D22D16FA75C}" type="presParOf" srcId="{C31CD572-C321-413D-86BB-6ED893646239}" destId="{0B6D34D0-6877-48AC-A9A2-79700D286C18}" srcOrd="0" destOrd="0" presId="urn:microsoft.com/office/officeart/2008/layout/VerticalAccentList"/>
    <dgm:cxn modelId="{0B454796-A4CD-4AF9-9782-F0B426CF697F}" type="presParOf" srcId="{10668D93-7CCE-47BD-8ADA-FF08CBF5911F}" destId="{A2BD3540-ED67-4D90-A726-425D9AB5A127}" srcOrd="4" destOrd="0" presId="urn:microsoft.com/office/officeart/2008/layout/VerticalAccentList"/>
    <dgm:cxn modelId="{C7233CBE-84CA-428C-AA6A-AAA6B358BAE5}" type="presParOf" srcId="{A2BD3540-ED67-4D90-A726-425D9AB5A127}" destId="{9E58368E-8193-4AB6-90A3-5FE5ABBFDDD2}" srcOrd="0" destOrd="0" presId="urn:microsoft.com/office/officeart/2008/layout/VerticalAccentList"/>
    <dgm:cxn modelId="{A1D33A1D-A29B-4E3B-AAFC-E57AA985BAC3}" type="presParOf" srcId="{A2BD3540-ED67-4D90-A726-425D9AB5A127}" destId="{643836EB-C159-4135-9933-CF6F5C177253}" srcOrd="1" destOrd="0" presId="urn:microsoft.com/office/officeart/2008/layout/VerticalAccentList"/>
    <dgm:cxn modelId="{D96BDC0A-CFA7-472E-8951-0937993EAF32}" type="presParOf" srcId="{A2BD3540-ED67-4D90-A726-425D9AB5A127}" destId="{2437E997-E637-41E3-B8C5-A3CE2F601C64}" srcOrd="2" destOrd="0" presId="urn:microsoft.com/office/officeart/2008/layout/VerticalAccentList"/>
    <dgm:cxn modelId="{D2943930-3A02-4555-91B7-5E3EE5176264}" type="presParOf" srcId="{A2BD3540-ED67-4D90-A726-425D9AB5A127}" destId="{5A42F2DA-4C30-4712-9C73-D51687B325EB}" srcOrd="3" destOrd="0" presId="urn:microsoft.com/office/officeart/2008/layout/VerticalAccentList"/>
    <dgm:cxn modelId="{62146007-36EA-46B4-8DA3-30B0BC9D4C45}" type="presParOf" srcId="{A2BD3540-ED67-4D90-A726-425D9AB5A127}" destId="{3502A9FB-27C9-490D-B7A5-4C2AA424B83E}" srcOrd="4" destOrd="0" presId="urn:microsoft.com/office/officeart/2008/layout/VerticalAccentList"/>
    <dgm:cxn modelId="{CC407B8C-10CC-443A-954A-5D1DD519018E}" type="presParOf" srcId="{A2BD3540-ED67-4D90-A726-425D9AB5A127}" destId="{73221F50-AD90-4F61-9B0D-BF11A8842AA7}" srcOrd="5" destOrd="0" presId="urn:microsoft.com/office/officeart/2008/layout/VerticalAccentList"/>
    <dgm:cxn modelId="{798FE3BA-35CE-44FE-941A-CA08D14E06CE}" type="presParOf" srcId="{A2BD3540-ED67-4D90-A726-425D9AB5A127}" destId="{0153CA04-7EAC-4EB4-BAFB-AD08FBF22591}" srcOrd="6" destOrd="0" presId="urn:microsoft.com/office/officeart/2008/layout/VerticalAccentList"/>
    <dgm:cxn modelId="{9E510C57-F212-4A5E-9896-FDD31347811D}" type="presParOf" srcId="{A2BD3540-ED67-4D90-A726-425D9AB5A127}" destId="{DFE38D14-C23D-41B1-82BC-D0A75273C1D2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71CE20-5EDC-435A-9D03-39F852AADF82}" type="doc">
      <dgm:prSet loTypeId="urn:microsoft.com/office/officeart/2005/8/layout/hProcess6" loCatId="process" qsTypeId="urn:microsoft.com/office/officeart/2005/8/quickstyle/simple1" qsCatId="simple" csTypeId="urn:microsoft.com/office/officeart/2005/8/colors/accent6_2" csCatId="accent6" phldr="1"/>
      <dgm:spPr/>
    </dgm:pt>
    <dgm:pt modelId="{E24D5F37-E3FE-40C6-A9F2-F8A5FEDB1ED1}">
      <dgm:prSet phldrT="[Text]" custT="1"/>
      <dgm:spPr/>
      <dgm:t>
        <a:bodyPr/>
        <a:lstStyle/>
        <a:p>
          <a:r>
            <a:rPr lang="en-CA" sz="2000" dirty="0"/>
            <a:t>High Risk  Default</a:t>
          </a:r>
        </a:p>
      </dgm:t>
    </dgm:pt>
    <dgm:pt modelId="{B582C428-D697-4B9F-AF1C-B7CB51DE1E0E}" type="parTrans" cxnId="{85412641-C473-4D89-A9D6-9CA6C4B0137A}">
      <dgm:prSet/>
      <dgm:spPr/>
      <dgm:t>
        <a:bodyPr/>
        <a:lstStyle/>
        <a:p>
          <a:endParaRPr lang="en-CA"/>
        </a:p>
      </dgm:t>
    </dgm:pt>
    <dgm:pt modelId="{6C670D19-4E86-4310-8427-29E35C4488C6}" type="sibTrans" cxnId="{85412641-C473-4D89-A9D6-9CA6C4B0137A}">
      <dgm:prSet/>
      <dgm:spPr/>
      <dgm:t>
        <a:bodyPr/>
        <a:lstStyle/>
        <a:p>
          <a:endParaRPr lang="en-CA"/>
        </a:p>
      </dgm:t>
    </dgm:pt>
    <dgm:pt modelId="{E5E58A62-9E0F-4F7D-B7BB-2E13F2BD307D}">
      <dgm:prSet phldrT="[Text]" custT="1"/>
      <dgm:spPr/>
      <dgm:t>
        <a:bodyPr/>
        <a:lstStyle/>
        <a:p>
          <a:r>
            <a:rPr lang="en-CA" sz="2000" dirty="0"/>
            <a:t>Gray Area</a:t>
          </a:r>
        </a:p>
      </dgm:t>
    </dgm:pt>
    <dgm:pt modelId="{150B304E-DF71-4E8D-807E-F2B0E435EEF5}" type="parTrans" cxnId="{CBB97B23-C7A8-4659-BF63-7F346706C60D}">
      <dgm:prSet/>
      <dgm:spPr/>
      <dgm:t>
        <a:bodyPr/>
        <a:lstStyle/>
        <a:p>
          <a:endParaRPr lang="en-CA"/>
        </a:p>
      </dgm:t>
    </dgm:pt>
    <dgm:pt modelId="{1385059A-EFC6-4769-A451-914E1D92427D}" type="sibTrans" cxnId="{CBB97B23-C7A8-4659-BF63-7F346706C60D}">
      <dgm:prSet/>
      <dgm:spPr/>
      <dgm:t>
        <a:bodyPr/>
        <a:lstStyle/>
        <a:p>
          <a:endParaRPr lang="en-CA"/>
        </a:p>
      </dgm:t>
    </dgm:pt>
    <dgm:pt modelId="{14A5E611-16A6-4DF6-8424-2DB212CA0CBD}">
      <dgm:prSet phldrT="[Text]" custT="1"/>
      <dgm:spPr/>
      <dgm:t>
        <a:bodyPr/>
        <a:lstStyle/>
        <a:p>
          <a:r>
            <a:rPr lang="en-US" sz="2400" dirty="0"/>
            <a:t>Safe</a:t>
          </a:r>
          <a:endParaRPr lang="en-CA" sz="3400" dirty="0"/>
        </a:p>
      </dgm:t>
    </dgm:pt>
    <dgm:pt modelId="{0E283260-A238-4D31-8CF0-5DFDACDE286B}" type="parTrans" cxnId="{DCCADC5B-15E3-4B69-8CC8-15E8921B769B}">
      <dgm:prSet/>
      <dgm:spPr/>
      <dgm:t>
        <a:bodyPr/>
        <a:lstStyle/>
        <a:p>
          <a:endParaRPr lang="en-CA"/>
        </a:p>
      </dgm:t>
    </dgm:pt>
    <dgm:pt modelId="{B8CD88B3-DF12-4FE6-8161-ED720F985BA6}" type="sibTrans" cxnId="{DCCADC5B-15E3-4B69-8CC8-15E8921B769B}">
      <dgm:prSet/>
      <dgm:spPr/>
      <dgm:t>
        <a:bodyPr/>
        <a:lstStyle/>
        <a:p>
          <a:endParaRPr lang="en-CA"/>
        </a:p>
      </dgm:t>
    </dgm:pt>
    <dgm:pt modelId="{62B97912-8318-4F7B-BD4B-E438A750B873}" type="pres">
      <dgm:prSet presAssocID="{1571CE20-5EDC-435A-9D03-39F852AADF82}" presName="theList" presStyleCnt="0">
        <dgm:presLayoutVars>
          <dgm:dir/>
          <dgm:animLvl val="lvl"/>
          <dgm:resizeHandles val="exact"/>
        </dgm:presLayoutVars>
      </dgm:prSet>
      <dgm:spPr/>
    </dgm:pt>
    <dgm:pt modelId="{36D80162-F3AA-4F0A-9664-2C9B4DFADFB8}" type="pres">
      <dgm:prSet presAssocID="{E24D5F37-E3FE-40C6-A9F2-F8A5FEDB1ED1}" presName="compNode" presStyleCnt="0"/>
      <dgm:spPr/>
    </dgm:pt>
    <dgm:pt modelId="{1A233B15-569E-444C-91A9-3064E89E060D}" type="pres">
      <dgm:prSet presAssocID="{E24D5F37-E3FE-40C6-A9F2-F8A5FEDB1ED1}" presName="noGeometry" presStyleCnt="0"/>
      <dgm:spPr/>
    </dgm:pt>
    <dgm:pt modelId="{AAD5750A-F7D5-417F-9DD8-D99EA9534C9C}" type="pres">
      <dgm:prSet presAssocID="{E24D5F37-E3FE-40C6-A9F2-F8A5FEDB1ED1}" presName="childTextVisible" presStyleLbl="bgAccFollowNode1" presStyleIdx="0" presStyleCnt="3">
        <dgm:presLayoutVars>
          <dgm:bulletEnabled val="1"/>
        </dgm:presLayoutVars>
      </dgm:prSet>
      <dgm:spPr/>
    </dgm:pt>
    <dgm:pt modelId="{393607D1-DD37-4566-8DD7-A519BFEE9836}" type="pres">
      <dgm:prSet presAssocID="{E24D5F37-E3FE-40C6-A9F2-F8A5FEDB1ED1}" presName="childTextHidden" presStyleLbl="bgAccFollowNode1" presStyleIdx="0" presStyleCnt="3"/>
      <dgm:spPr/>
    </dgm:pt>
    <dgm:pt modelId="{B128756C-1D7A-49C2-81FB-80138F91E1DA}" type="pres">
      <dgm:prSet presAssocID="{E24D5F37-E3FE-40C6-A9F2-F8A5FEDB1ED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BC6F7AE5-5D2D-4910-A654-5E84695CD8B3}" type="pres">
      <dgm:prSet presAssocID="{E24D5F37-E3FE-40C6-A9F2-F8A5FEDB1ED1}" presName="aSpace" presStyleCnt="0"/>
      <dgm:spPr/>
    </dgm:pt>
    <dgm:pt modelId="{471AE70A-CE14-4909-8D74-A8BADD8BEE04}" type="pres">
      <dgm:prSet presAssocID="{E5E58A62-9E0F-4F7D-B7BB-2E13F2BD307D}" presName="compNode" presStyleCnt="0"/>
      <dgm:spPr/>
    </dgm:pt>
    <dgm:pt modelId="{32E0297C-8AE9-44D4-B1E8-F316661660AD}" type="pres">
      <dgm:prSet presAssocID="{E5E58A62-9E0F-4F7D-B7BB-2E13F2BD307D}" presName="noGeometry" presStyleCnt="0"/>
      <dgm:spPr/>
    </dgm:pt>
    <dgm:pt modelId="{782C43B5-A9C2-4340-95C4-7F7875B8FC4F}" type="pres">
      <dgm:prSet presAssocID="{E5E58A62-9E0F-4F7D-B7BB-2E13F2BD307D}" presName="childTextVisible" presStyleLbl="bgAccFollowNode1" presStyleIdx="1" presStyleCnt="3">
        <dgm:presLayoutVars>
          <dgm:bulletEnabled val="1"/>
        </dgm:presLayoutVars>
      </dgm:prSet>
      <dgm:spPr/>
    </dgm:pt>
    <dgm:pt modelId="{6C15C8FF-7330-4BB9-BABC-4D32B68401CF}" type="pres">
      <dgm:prSet presAssocID="{E5E58A62-9E0F-4F7D-B7BB-2E13F2BD307D}" presName="childTextHidden" presStyleLbl="bgAccFollowNode1" presStyleIdx="1" presStyleCnt="3"/>
      <dgm:spPr/>
    </dgm:pt>
    <dgm:pt modelId="{445075F6-F845-44AA-84D2-B5D520FA73A8}" type="pres">
      <dgm:prSet presAssocID="{E5E58A62-9E0F-4F7D-B7BB-2E13F2BD307D}" presName="parentText" presStyleLbl="node1" presStyleIdx="1" presStyleCnt="3" custLinFactNeighborX="-13287">
        <dgm:presLayoutVars>
          <dgm:chMax val="1"/>
          <dgm:bulletEnabled val="1"/>
        </dgm:presLayoutVars>
      </dgm:prSet>
      <dgm:spPr/>
    </dgm:pt>
    <dgm:pt modelId="{AE647B19-1AF1-48F4-A7C9-8CEDCA79807C}" type="pres">
      <dgm:prSet presAssocID="{E5E58A62-9E0F-4F7D-B7BB-2E13F2BD307D}" presName="aSpace" presStyleCnt="0"/>
      <dgm:spPr/>
    </dgm:pt>
    <dgm:pt modelId="{D64205E2-2F75-48C3-A91D-7FE290D36FAF}" type="pres">
      <dgm:prSet presAssocID="{14A5E611-16A6-4DF6-8424-2DB212CA0CBD}" presName="compNode" presStyleCnt="0"/>
      <dgm:spPr/>
    </dgm:pt>
    <dgm:pt modelId="{FF0791F7-31CC-4438-AA3B-EC9721A95D1F}" type="pres">
      <dgm:prSet presAssocID="{14A5E611-16A6-4DF6-8424-2DB212CA0CBD}" presName="noGeometry" presStyleCnt="0"/>
      <dgm:spPr/>
    </dgm:pt>
    <dgm:pt modelId="{97920271-70E5-4BC8-B401-5C8721386113}" type="pres">
      <dgm:prSet presAssocID="{14A5E611-16A6-4DF6-8424-2DB212CA0CBD}" presName="childTextVisible" presStyleLbl="bgAccFollowNode1" presStyleIdx="2" presStyleCnt="3">
        <dgm:presLayoutVars>
          <dgm:bulletEnabled val="1"/>
        </dgm:presLayoutVars>
      </dgm:prSet>
      <dgm:spPr/>
    </dgm:pt>
    <dgm:pt modelId="{9CA0C74E-C22A-49FB-B019-51CB48770E80}" type="pres">
      <dgm:prSet presAssocID="{14A5E611-16A6-4DF6-8424-2DB212CA0CBD}" presName="childTextHidden" presStyleLbl="bgAccFollowNode1" presStyleIdx="2" presStyleCnt="3"/>
      <dgm:spPr/>
    </dgm:pt>
    <dgm:pt modelId="{D230B208-C29E-4FDB-B1F4-5A23666A60C7}" type="pres">
      <dgm:prSet presAssocID="{14A5E611-16A6-4DF6-8424-2DB212CA0CBD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CBB97B23-C7A8-4659-BF63-7F346706C60D}" srcId="{1571CE20-5EDC-435A-9D03-39F852AADF82}" destId="{E5E58A62-9E0F-4F7D-B7BB-2E13F2BD307D}" srcOrd="1" destOrd="0" parTransId="{150B304E-DF71-4E8D-807E-F2B0E435EEF5}" sibTransId="{1385059A-EFC6-4769-A451-914E1D92427D}"/>
    <dgm:cxn modelId="{31A4232A-3408-4C8C-930F-DAD31228690B}" type="presOf" srcId="{E5E58A62-9E0F-4F7D-B7BB-2E13F2BD307D}" destId="{445075F6-F845-44AA-84D2-B5D520FA73A8}" srcOrd="0" destOrd="0" presId="urn:microsoft.com/office/officeart/2005/8/layout/hProcess6"/>
    <dgm:cxn modelId="{969CAB33-BF93-4D10-8D1D-0791DEF67730}" type="presOf" srcId="{1571CE20-5EDC-435A-9D03-39F852AADF82}" destId="{62B97912-8318-4F7B-BD4B-E438A750B873}" srcOrd="0" destOrd="0" presId="urn:microsoft.com/office/officeart/2005/8/layout/hProcess6"/>
    <dgm:cxn modelId="{DCCADC5B-15E3-4B69-8CC8-15E8921B769B}" srcId="{1571CE20-5EDC-435A-9D03-39F852AADF82}" destId="{14A5E611-16A6-4DF6-8424-2DB212CA0CBD}" srcOrd="2" destOrd="0" parTransId="{0E283260-A238-4D31-8CF0-5DFDACDE286B}" sibTransId="{B8CD88B3-DF12-4FE6-8161-ED720F985BA6}"/>
    <dgm:cxn modelId="{85412641-C473-4D89-A9D6-9CA6C4B0137A}" srcId="{1571CE20-5EDC-435A-9D03-39F852AADF82}" destId="{E24D5F37-E3FE-40C6-A9F2-F8A5FEDB1ED1}" srcOrd="0" destOrd="0" parTransId="{B582C428-D697-4B9F-AF1C-B7CB51DE1E0E}" sibTransId="{6C670D19-4E86-4310-8427-29E35C4488C6}"/>
    <dgm:cxn modelId="{4346C1D0-8E22-4AAD-B62D-8014E8637F5C}" type="presOf" srcId="{E24D5F37-E3FE-40C6-A9F2-F8A5FEDB1ED1}" destId="{B128756C-1D7A-49C2-81FB-80138F91E1DA}" srcOrd="0" destOrd="0" presId="urn:microsoft.com/office/officeart/2005/8/layout/hProcess6"/>
    <dgm:cxn modelId="{5B2BD6F4-1E92-441E-A877-F4E9796A0F05}" type="presOf" srcId="{14A5E611-16A6-4DF6-8424-2DB212CA0CBD}" destId="{D230B208-C29E-4FDB-B1F4-5A23666A60C7}" srcOrd="0" destOrd="0" presId="urn:microsoft.com/office/officeart/2005/8/layout/hProcess6"/>
    <dgm:cxn modelId="{46A6407A-2D7C-4665-BD2D-AF8E0019964F}" type="presParOf" srcId="{62B97912-8318-4F7B-BD4B-E438A750B873}" destId="{36D80162-F3AA-4F0A-9664-2C9B4DFADFB8}" srcOrd="0" destOrd="0" presId="urn:microsoft.com/office/officeart/2005/8/layout/hProcess6"/>
    <dgm:cxn modelId="{8F461C6B-0B8C-441A-83B3-B0968C9DD392}" type="presParOf" srcId="{36D80162-F3AA-4F0A-9664-2C9B4DFADFB8}" destId="{1A233B15-569E-444C-91A9-3064E89E060D}" srcOrd="0" destOrd="0" presId="urn:microsoft.com/office/officeart/2005/8/layout/hProcess6"/>
    <dgm:cxn modelId="{E7684002-BC5B-419C-9D3B-D7976EA246FC}" type="presParOf" srcId="{36D80162-F3AA-4F0A-9664-2C9B4DFADFB8}" destId="{AAD5750A-F7D5-417F-9DD8-D99EA9534C9C}" srcOrd="1" destOrd="0" presId="urn:microsoft.com/office/officeart/2005/8/layout/hProcess6"/>
    <dgm:cxn modelId="{670EE12D-740D-41E9-9108-DE9FA198D232}" type="presParOf" srcId="{36D80162-F3AA-4F0A-9664-2C9B4DFADFB8}" destId="{393607D1-DD37-4566-8DD7-A519BFEE9836}" srcOrd="2" destOrd="0" presId="urn:microsoft.com/office/officeart/2005/8/layout/hProcess6"/>
    <dgm:cxn modelId="{4CD55B91-CA14-49BA-95FA-BEAE085C9031}" type="presParOf" srcId="{36D80162-F3AA-4F0A-9664-2C9B4DFADFB8}" destId="{B128756C-1D7A-49C2-81FB-80138F91E1DA}" srcOrd="3" destOrd="0" presId="urn:microsoft.com/office/officeart/2005/8/layout/hProcess6"/>
    <dgm:cxn modelId="{2B779A17-5E89-4FA3-AF7A-E8AE3712CC3F}" type="presParOf" srcId="{62B97912-8318-4F7B-BD4B-E438A750B873}" destId="{BC6F7AE5-5D2D-4910-A654-5E84695CD8B3}" srcOrd="1" destOrd="0" presId="urn:microsoft.com/office/officeart/2005/8/layout/hProcess6"/>
    <dgm:cxn modelId="{10F557D1-DAA2-440E-B05A-286392DCB847}" type="presParOf" srcId="{62B97912-8318-4F7B-BD4B-E438A750B873}" destId="{471AE70A-CE14-4909-8D74-A8BADD8BEE04}" srcOrd="2" destOrd="0" presId="urn:microsoft.com/office/officeart/2005/8/layout/hProcess6"/>
    <dgm:cxn modelId="{6228091C-F475-49F5-99DA-3A59670E5CEF}" type="presParOf" srcId="{471AE70A-CE14-4909-8D74-A8BADD8BEE04}" destId="{32E0297C-8AE9-44D4-B1E8-F316661660AD}" srcOrd="0" destOrd="0" presId="urn:microsoft.com/office/officeart/2005/8/layout/hProcess6"/>
    <dgm:cxn modelId="{3034F610-E737-458F-8DF2-4A9412CC6D21}" type="presParOf" srcId="{471AE70A-CE14-4909-8D74-A8BADD8BEE04}" destId="{782C43B5-A9C2-4340-95C4-7F7875B8FC4F}" srcOrd="1" destOrd="0" presId="urn:microsoft.com/office/officeart/2005/8/layout/hProcess6"/>
    <dgm:cxn modelId="{59937AE2-87C6-4B13-9CE6-157320EED186}" type="presParOf" srcId="{471AE70A-CE14-4909-8D74-A8BADD8BEE04}" destId="{6C15C8FF-7330-4BB9-BABC-4D32B68401CF}" srcOrd="2" destOrd="0" presId="urn:microsoft.com/office/officeart/2005/8/layout/hProcess6"/>
    <dgm:cxn modelId="{E3818D00-79B2-46C9-90D7-01C5E7B989F2}" type="presParOf" srcId="{471AE70A-CE14-4909-8D74-A8BADD8BEE04}" destId="{445075F6-F845-44AA-84D2-B5D520FA73A8}" srcOrd="3" destOrd="0" presId="urn:microsoft.com/office/officeart/2005/8/layout/hProcess6"/>
    <dgm:cxn modelId="{CEFE173E-358F-490A-931E-83EF14153E45}" type="presParOf" srcId="{62B97912-8318-4F7B-BD4B-E438A750B873}" destId="{AE647B19-1AF1-48F4-A7C9-8CEDCA79807C}" srcOrd="3" destOrd="0" presId="urn:microsoft.com/office/officeart/2005/8/layout/hProcess6"/>
    <dgm:cxn modelId="{EDCDCEB8-8FEB-40D2-B2A9-5D3726CE74C1}" type="presParOf" srcId="{62B97912-8318-4F7B-BD4B-E438A750B873}" destId="{D64205E2-2F75-48C3-A91D-7FE290D36FAF}" srcOrd="4" destOrd="0" presId="urn:microsoft.com/office/officeart/2005/8/layout/hProcess6"/>
    <dgm:cxn modelId="{5F6C8CFA-34A4-413D-9200-A5892977D09C}" type="presParOf" srcId="{D64205E2-2F75-48C3-A91D-7FE290D36FAF}" destId="{FF0791F7-31CC-4438-AA3B-EC9721A95D1F}" srcOrd="0" destOrd="0" presId="urn:microsoft.com/office/officeart/2005/8/layout/hProcess6"/>
    <dgm:cxn modelId="{E039CF99-7941-43D3-9C9D-B3D61320EC1B}" type="presParOf" srcId="{D64205E2-2F75-48C3-A91D-7FE290D36FAF}" destId="{97920271-70E5-4BC8-B401-5C8721386113}" srcOrd="1" destOrd="0" presId="urn:microsoft.com/office/officeart/2005/8/layout/hProcess6"/>
    <dgm:cxn modelId="{E8217571-2A55-45ED-8E89-028E2E06BF04}" type="presParOf" srcId="{D64205E2-2F75-48C3-A91D-7FE290D36FAF}" destId="{9CA0C74E-C22A-49FB-B019-51CB48770E80}" srcOrd="2" destOrd="0" presId="urn:microsoft.com/office/officeart/2005/8/layout/hProcess6"/>
    <dgm:cxn modelId="{771F923A-F733-4E01-A23C-EF9316F21332}" type="presParOf" srcId="{D64205E2-2F75-48C3-A91D-7FE290D36FAF}" destId="{D230B208-C29E-4FDB-B1F4-5A23666A60C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31AF42-F11F-46BE-8A14-57BF414A9604}">
      <dsp:nvSpPr>
        <dsp:cNvPr id="0" name=""/>
        <dsp:cNvSpPr/>
      </dsp:nvSpPr>
      <dsp:spPr>
        <a:xfrm>
          <a:off x="77983" y="24359"/>
          <a:ext cx="4663440" cy="423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 </a:t>
          </a:r>
        </a:p>
      </dsp:txBody>
      <dsp:txXfrm>
        <a:off x="77983" y="24359"/>
        <a:ext cx="4663440" cy="423949"/>
      </dsp:txXfrm>
    </dsp:sp>
    <dsp:sp modelId="{2B88D050-2390-48A7-8FEF-7C8EEEA036EC}">
      <dsp:nvSpPr>
        <dsp:cNvPr id="0" name=""/>
        <dsp:cNvSpPr/>
      </dsp:nvSpPr>
      <dsp:spPr>
        <a:xfrm>
          <a:off x="77983" y="448308"/>
          <a:ext cx="1091244" cy="86360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D3844E-5A18-4B13-9D5B-E6DE5C06952D}">
      <dsp:nvSpPr>
        <dsp:cNvPr id="0" name=""/>
        <dsp:cNvSpPr/>
      </dsp:nvSpPr>
      <dsp:spPr>
        <a:xfrm>
          <a:off x="733455" y="448308"/>
          <a:ext cx="1091244" cy="86360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79454-2859-4B20-B63F-BE4FE7063065}">
      <dsp:nvSpPr>
        <dsp:cNvPr id="0" name=""/>
        <dsp:cNvSpPr/>
      </dsp:nvSpPr>
      <dsp:spPr>
        <a:xfrm>
          <a:off x="1389446" y="448308"/>
          <a:ext cx="1091244" cy="86360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4F1CE-46D0-4CE9-ACDA-464B0D1F4A47}">
      <dsp:nvSpPr>
        <dsp:cNvPr id="0" name=""/>
        <dsp:cNvSpPr/>
      </dsp:nvSpPr>
      <dsp:spPr>
        <a:xfrm>
          <a:off x="2044918" y="448308"/>
          <a:ext cx="1091244" cy="86360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7682F-5FF0-4A7C-BBDF-641F687F135A}">
      <dsp:nvSpPr>
        <dsp:cNvPr id="0" name=""/>
        <dsp:cNvSpPr/>
      </dsp:nvSpPr>
      <dsp:spPr>
        <a:xfrm>
          <a:off x="2700909" y="448308"/>
          <a:ext cx="1091244" cy="86360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759B9-D246-40BB-8005-2290B71C6BB3}">
      <dsp:nvSpPr>
        <dsp:cNvPr id="0" name=""/>
        <dsp:cNvSpPr/>
      </dsp:nvSpPr>
      <dsp:spPr>
        <a:xfrm>
          <a:off x="3356381" y="448308"/>
          <a:ext cx="1091244" cy="86360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9BE523-B07D-48EB-8902-2718399B59D1}">
      <dsp:nvSpPr>
        <dsp:cNvPr id="0" name=""/>
        <dsp:cNvSpPr/>
      </dsp:nvSpPr>
      <dsp:spPr>
        <a:xfrm>
          <a:off x="4012371" y="448308"/>
          <a:ext cx="1091244" cy="86360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6AB05C-72F2-45F5-BA06-DABAC181BA89}">
      <dsp:nvSpPr>
        <dsp:cNvPr id="0" name=""/>
        <dsp:cNvSpPr/>
      </dsp:nvSpPr>
      <dsp:spPr>
        <a:xfrm>
          <a:off x="77983" y="534668"/>
          <a:ext cx="4724064" cy="6908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kern="1200" dirty="0"/>
            <a:t>- Altman's Z-score and MDA</a:t>
          </a:r>
          <a:endParaRPr lang="en-CA" sz="1900" kern="1200" dirty="0"/>
        </a:p>
      </dsp:txBody>
      <dsp:txXfrm>
        <a:off x="77983" y="534668"/>
        <a:ext cx="4724064" cy="690880"/>
      </dsp:txXfrm>
    </dsp:sp>
    <dsp:sp modelId="{0B6D34D0-6877-48AC-A9A2-79700D286C18}">
      <dsp:nvSpPr>
        <dsp:cNvPr id="0" name=""/>
        <dsp:cNvSpPr/>
      </dsp:nvSpPr>
      <dsp:spPr>
        <a:xfrm>
          <a:off x="77983" y="1365456"/>
          <a:ext cx="4663440" cy="423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 </a:t>
          </a:r>
        </a:p>
      </dsp:txBody>
      <dsp:txXfrm>
        <a:off x="77983" y="1365456"/>
        <a:ext cx="4663440" cy="423949"/>
      </dsp:txXfrm>
    </dsp:sp>
    <dsp:sp modelId="{9E58368E-8193-4AB6-90A3-5FE5ABBFDDD2}">
      <dsp:nvSpPr>
        <dsp:cNvPr id="0" name=""/>
        <dsp:cNvSpPr/>
      </dsp:nvSpPr>
      <dsp:spPr>
        <a:xfrm>
          <a:off x="77983" y="1789405"/>
          <a:ext cx="1091244" cy="86360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836EB-C159-4135-9933-CF6F5C177253}">
      <dsp:nvSpPr>
        <dsp:cNvPr id="0" name=""/>
        <dsp:cNvSpPr/>
      </dsp:nvSpPr>
      <dsp:spPr>
        <a:xfrm>
          <a:off x="733455" y="1789405"/>
          <a:ext cx="1091244" cy="86360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37E997-E637-41E3-B8C5-A3CE2F601C64}">
      <dsp:nvSpPr>
        <dsp:cNvPr id="0" name=""/>
        <dsp:cNvSpPr/>
      </dsp:nvSpPr>
      <dsp:spPr>
        <a:xfrm>
          <a:off x="1389446" y="1789405"/>
          <a:ext cx="1091244" cy="86360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2F2DA-4C30-4712-9C73-D51687B325EB}">
      <dsp:nvSpPr>
        <dsp:cNvPr id="0" name=""/>
        <dsp:cNvSpPr/>
      </dsp:nvSpPr>
      <dsp:spPr>
        <a:xfrm>
          <a:off x="2044918" y="1789405"/>
          <a:ext cx="1091244" cy="86360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02A9FB-27C9-490D-B7A5-4C2AA424B83E}">
      <dsp:nvSpPr>
        <dsp:cNvPr id="0" name=""/>
        <dsp:cNvSpPr/>
      </dsp:nvSpPr>
      <dsp:spPr>
        <a:xfrm>
          <a:off x="2700909" y="1789405"/>
          <a:ext cx="1091244" cy="86360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21F50-AD90-4F61-9B0D-BF11A8842AA7}">
      <dsp:nvSpPr>
        <dsp:cNvPr id="0" name=""/>
        <dsp:cNvSpPr/>
      </dsp:nvSpPr>
      <dsp:spPr>
        <a:xfrm>
          <a:off x="3356381" y="1789405"/>
          <a:ext cx="1091244" cy="86360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53CA04-7EAC-4EB4-BAFB-AD08FBF22591}">
      <dsp:nvSpPr>
        <dsp:cNvPr id="0" name=""/>
        <dsp:cNvSpPr/>
      </dsp:nvSpPr>
      <dsp:spPr>
        <a:xfrm>
          <a:off x="4012371" y="1789405"/>
          <a:ext cx="1091244" cy="86360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38D14-C23D-41B1-82BC-D0A75273C1D2}">
      <dsp:nvSpPr>
        <dsp:cNvPr id="0" name=""/>
        <dsp:cNvSpPr/>
      </dsp:nvSpPr>
      <dsp:spPr>
        <a:xfrm>
          <a:off x="77983" y="1875765"/>
          <a:ext cx="4724064" cy="6908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kern="1200" dirty="0"/>
            <a:t>- A comparison of Machine Learning Models in Bankruptcy Prediction</a:t>
          </a:r>
          <a:endParaRPr lang="en-CA" sz="1900" kern="1200" dirty="0"/>
        </a:p>
      </dsp:txBody>
      <dsp:txXfrm>
        <a:off x="77983" y="1875765"/>
        <a:ext cx="4724064" cy="6908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5750A-F7D5-417F-9DD8-D99EA9534C9C}">
      <dsp:nvSpPr>
        <dsp:cNvPr id="0" name=""/>
        <dsp:cNvSpPr/>
      </dsp:nvSpPr>
      <dsp:spPr>
        <a:xfrm>
          <a:off x="569081" y="1565282"/>
          <a:ext cx="2259210" cy="1974834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28756C-1D7A-49C2-81FB-80138F91E1DA}">
      <dsp:nvSpPr>
        <dsp:cNvPr id="0" name=""/>
        <dsp:cNvSpPr/>
      </dsp:nvSpPr>
      <dsp:spPr>
        <a:xfrm>
          <a:off x="4278" y="1987897"/>
          <a:ext cx="1129605" cy="112960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High Risk  Default</a:t>
          </a:r>
        </a:p>
      </dsp:txBody>
      <dsp:txXfrm>
        <a:off x="169705" y="2153324"/>
        <a:ext cx="798751" cy="798751"/>
      </dsp:txXfrm>
    </dsp:sp>
    <dsp:sp modelId="{782C43B5-A9C2-4340-95C4-7F7875B8FC4F}">
      <dsp:nvSpPr>
        <dsp:cNvPr id="0" name=""/>
        <dsp:cNvSpPr/>
      </dsp:nvSpPr>
      <dsp:spPr>
        <a:xfrm>
          <a:off x="3534295" y="1565282"/>
          <a:ext cx="2259210" cy="1974834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5075F6-F845-44AA-84D2-B5D520FA73A8}">
      <dsp:nvSpPr>
        <dsp:cNvPr id="0" name=""/>
        <dsp:cNvSpPr/>
      </dsp:nvSpPr>
      <dsp:spPr>
        <a:xfrm>
          <a:off x="2819402" y="1987897"/>
          <a:ext cx="1129605" cy="112960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Gray Area</a:t>
          </a:r>
        </a:p>
      </dsp:txBody>
      <dsp:txXfrm>
        <a:off x="2984829" y="2153324"/>
        <a:ext cx="798751" cy="798751"/>
      </dsp:txXfrm>
    </dsp:sp>
    <dsp:sp modelId="{97920271-70E5-4BC8-B401-5C8721386113}">
      <dsp:nvSpPr>
        <dsp:cNvPr id="0" name=""/>
        <dsp:cNvSpPr/>
      </dsp:nvSpPr>
      <dsp:spPr>
        <a:xfrm>
          <a:off x="6499510" y="1565282"/>
          <a:ext cx="2259210" cy="1974834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0B208-C29E-4FDB-B1F4-5A23666A60C7}">
      <dsp:nvSpPr>
        <dsp:cNvPr id="0" name=""/>
        <dsp:cNvSpPr/>
      </dsp:nvSpPr>
      <dsp:spPr>
        <a:xfrm>
          <a:off x="5934707" y="1987897"/>
          <a:ext cx="1129605" cy="112960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Safe</a:t>
          </a:r>
          <a:endParaRPr lang="en-CA" sz="3400" kern="1200" dirty="0"/>
        </a:p>
      </dsp:txBody>
      <dsp:txXfrm>
        <a:off x="6100134" y="2153324"/>
        <a:ext cx="798751" cy="7987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43BD9-AAEA-4901-ADB4-560760965560}" type="datetimeFigureOut">
              <a:rPr lang="en-CA" smtClean="0"/>
              <a:t>2023-05-31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7E6A7-952A-4F62-AC7C-9EC8714675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62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6713" y="254000"/>
            <a:ext cx="6272212" cy="4703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87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6713" y="254000"/>
            <a:ext cx="6272212" cy="4703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lIns="93177" tIns="46589" rIns="93177" bIns="46589"/>
          <a:lstStyle/>
          <a:p>
            <a:r>
              <a:rPr lang="en-US" dirty="0"/>
              <a:t>Big Data: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Big data primarily refers to data sets that are too large or complex to be dealt with by traditional data-processing application software. Data with many entries offer greater statistical power, while data with higher complexity may lead to a higher false discovery rate.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Data mining is the process of extracting and discovering patterns in large data sets involving methods at the intersection of machine learning, statistics, and database systems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Google Sans"/>
              </a:rPr>
              <a:t>Machine Learning is 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an AI technique that teaches computers to learn from experience</a:t>
            </a:r>
            <a:r>
              <a:rPr lang="en-US" b="0" i="0" dirty="0">
                <a:solidFill>
                  <a:srgbClr val="BDC1C6"/>
                </a:solidFill>
                <a:effectLst/>
                <a:latin typeface="Google Sans"/>
              </a:rPr>
              <a:t>. Machine learning algorithms use computational methods to “learn” information directly from data without relying on a predetermined equation as a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067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6713" y="254000"/>
            <a:ext cx="6272212" cy="4703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18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6713" y="254000"/>
            <a:ext cx="6272212" cy="4703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345" y="4474509"/>
            <a:ext cx="5607712" cy="3659842"/>
          </a:xfrm>
          <a:prstGeom prst="rect">
            <a:avLst/>
          </a:prstGeom>
        </p:spPr>
        <p:txBody>
          <a:bodyPr lIns="88136" tIns="44069" rIns="88136" bIns="44069"/>
          <a:lstStyle/>
          <a:p>
            <a:r>
              <a:rPr lang="en-US" dirty="0"/>
              <a:t>There are sometimes called Learners</a:t>
            </a:r>
          </a:p>
        </p:txBody>
      </p:sp>
    </p:spTree>
    <p:extLst>
      <p:ext uri="{BB962C8B-B14F-4D97-AF65-F5344CB8AC3E}">
        <p14:creationId xmlns:p14="http://schemas.microsoft.com/office/powerpoint/2010/main" val="144436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6713" y="254000"/>
            <a:ext cx="6272212" cy="4703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44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6713" y="254000"/>
            <a:ext cx="6272212" cy="4703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29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6713" y="254000"/>
            <a:ext cx="6272212" cy="4703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16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6713" y="254000"/>
            <a:ext cx="6272212" cy="4703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79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6713" y="254000"/>
            <a:ext cx="6272212" cy="4703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02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6713" y="254000"/>
            <a:ext cx="6272212" cy="4703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3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6713" y="254000"/>
            <a:ext cx="6272212" cy="4703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lIns="93177" tIns="46589" rIns="93177" bIns="46589"/>
          <a:lstStyle/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Multiple Discriminant Analysis is a multivariate dimensionality reduction technique. It has been used to predict signals as diverse as neural memory traces and corporate failure. MDA is not directly used to perform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514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6713" y="254000"/>
            <a:ext cx="6272212" cy="4703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41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6713" y="254000"/>
            <a:ext cx="6272212" cy="4703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96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6713" y="254000"/>
            <a:ext cx="6272212" cy="4703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77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6713" y="254000"/>
            <a:ext cx="6272212" cy="4703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87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6713" y="254000"/>
            <a:ext cx="6272212" cy="4703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19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9DC02-E484-4D5B-8693-70FBF3A36B77}" type="datetimeFigureOut">
              <a:rPr lang="en-CA" smtClean="0"/>
              <a:t>2023-05-31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9571-920A-4993-B7B4-F902D140F6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0324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9DC02-E484-4D5B-8693-70FBF3A36B77}" type="datetimeFigureOut">
              <a:rPr lang="en-CA" smtClean="0"/>
              <a:t>2023-05-31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9571-920A-4993-B7B4-F902D140F6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821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9DC02-E484-4D5B-8693-70FBF3A36B77}" type="datetimeFigureOut">
              <a:rPr lang="en-CA" smtClean="0"/>
              <a:t>2023-05-31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9571-920A-4993-B7B4-F902D140F6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923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9DC02-E484-4D5B-8693-70FBF3A36B77}" type="datetimeFigureOut">
              <a:rPr lang="en-CA" smtClean="0"/>
              <a:t>2023-05-31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9571-920A-4993-B7B4-F902D140F6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7163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9DC02-E484-4D5B-8693-70FBF3A36B77}" type="datetimeFigureOut">
              <a:rPr lang="en-CA" smtClean="0"/>
              <a:t>2023-05-31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9571-920A-4993-B7B4-F902D140F6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4838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9DC02-E484-4D5B-8693-70FBF3A36B77}" type="datetimeFigureOut">
              <a:rPr lang="en-CA" smtClean="0"/>
              <a:t>2023-05-31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9571-920A-4993-B7B4-F902D140F6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1531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9DC02-E484-4D5B-8693-70FBF3A36B77}" type="datetimeFigureOut">
              <a:rPr lang="en-CA" smtClean="0"/>
              <a:t>2023-05-31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9571-920A-4993-B7B4-F902D140F6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1712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9DC02-E484-4D5B-8693-70FBF3A36B77}" type="datetimeFigureOut">
              <a:rPr lang="en-CA" smtClean="0"/>
              <a:t>2023-05-31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9571-920A-4993-B7B4-F902D140F6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6241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9DC02-E484-4D5B-8693-70FBF3A36B77}" type="datetimeFigureOut">
              <a:rPr lang="en-CA" smtClean="0"/>
              <a:t>2023-05-31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9571-920A-4993-B7B4-F902D140F6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149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9DC02-E484-4D5B-8693-70FBF3A36B77}" type="datetimeFigureOut">
              <a:rPr lang="en-CA" smtClean="0"/>
              <a:t>2023-05-31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9571-920A-4993-B7B4-F902D140F6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3899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9DC02-E484-4D5B-8693-70FBF3A36B77}" type="datetimeFigureOut">
              <a:rPr lang="en-CA" smtClean="0"/>
              <a:t>2023-05-31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9571-920A-4993-B7B4-F902D140F6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2329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9DC02-E484-4D5B-8693-70FBF3A36B77}" type="datetimeFigureOut">
              <a:rPr lang="en-CA" smtClean="0"/>
              <a:t>2023-05-31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69571-920A-4993-B7B4-F902D140F6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755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www.google.ca/url?sa=i&amp;rct=j&amp;q=&amp;esrc=s&amp;source=images&amp;cd=&amp;ved=2ahUKEwjo3cmTn7rjAhVKU98KHUqYApgQjRx6BAgBEAQ&amp;url=https%3A%2F%2Floanscanada.ca%2Fdebt%2Fmuch-will-cost-declare-bankruptcy-canada%2F&amp;psig=AOvVaw3HfVS__TAHB7hWcVASHv0E&amp;ust=1563394132273173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a/url?sa=i&amp;rct=j&amp;q=&amp;esrc=s&amp;source=images&amp;cd=&amp;cad=rja&amp;uact=8&amp;ved=&amp;url=%2Furl%3Fsa%3Di%26rct%3Dj%26q%3D%26esrc%3Ds%26source%3Dimages%26cd%3D%26ved%3D%26url%3Dhttps%253A%252F%252Fblogs.systweak.com%252F2018%252F04%252Funderstanding-the-difference-between-big-data-data-mining-and-machine-learning%252F%26psig%3DAOvVaw27kkVraQuon39URvjuRV5m%26ust%3D1563394217959475&amp;psig=AOvVaw27kkVraQuon39URvjuRV5m&amp;ust=156339421795947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etuum.com/2019/04/02/seven-challenges-of-adopting-artificial-intelligence-solution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www.google.ca/url?sa=i&amp;rct=j&amp;q=&amp;esrc=s&amp;source=images&amp;cd=&amp;ved=2ahUKEwiMvJTzp7rjAhVEnOAKHVuGDZYQjRx6BAgBEAQ&amp;url=https%3A%2F%2Fwww.compassprep.com%2Fconcordance-and-conversion-sat-and-act-scores%2F&amp;psig=AOvVaw2rAz0tHtaSXu3cf74Iz8OG&amp;ust=1563396473202714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a/url?sa=i&amp;rct=j&amp;q=&amp;esrc=s&amp;source=images&amp;cd=&amp;cad=rja&amp;uact=8&amp;ved=&amp;url=http%3A%2F%2Fwww.google.ca%2Furl%3Fsa%3Di%26rct%3Dj%26q%3D%26esrc%3Ds%26source%3Dimages%26cd%3D%26ved%3D%26url%3Dhttp%253A%252F%252Fwww.easytipsntricks.com%252Fmachine-learning-aiartificial-intelligence-2019%252F%26psig%3DAOvVaw1Tb0EXcmaxWWsCum0tBEJe%26ust%3D1563394304878888&amp;psig=AOvVaw1Tb0EXcmaxWWsCum0tBEJe&amp;ust=1563394304878888" TargetMode="External"/><Relationship Id="rId3" Type="http://schemas.openxmlformats.org/officeDocument/2006/relationships/image" Target="../media/image16.tiff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nybles/machine-learning-for-lazy-and-inadequate-humans-d6452e3bd66d" TargetMode="External"/><Relationship Id="rId5" Type="http://schemas.openxmlformats.org/officeDocument/2006/relationships/image" Target="../media/image18.tiff"/><Relationship Id="rId4" Type="http://schemas.openxmlformats.org/officeDocument/2006/relationships/image" Target="../media/image17.tiff"/><Relationship Id="rId9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a/url?sa=i&amp;rct=j&amp;q=&amp;esrc=s&amp;source=images&amp;cd=&amp;ved=2ahUKEwj05a-1qLrjAhWFiOAKHeoFAUUQjRx6BAgBEAQ&amp;url=https%3A%2F%2Fwww.nationaleatingdisorders.org%2Fevery-body-different&amp;psig=AOvVaw3fs1m6drCqBCqRqc4CNgVk&amp;ust=1563396544568992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hyperlink" Target="https://sloanreview.mit.edu/article/the-big-data-problem-that-market-research-must-fix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3.png"/><Relationship Id="rId4" Type="http://schemas.openxmlformats.org/officeDocument/2006/relationships/diagramData" Target="../diagrams/data1.xml"/><Relationship Id="rId9" Type="http://schemas.openxmlformats.org/officeDocument/2006/relationships/hyperlink" Target="https://www.google.ca/url?sa=i&amp;rct=j&amp;q=&amp;esrc=s&amp;source=images&amp;cd=&amp;ved=2ahUKEwiKi_SkqbrjAhWMTN8KHQPJDMIQjRx6BAgBEAQ&amp;url=https%3A%2F%2Fwww.geeksforgeeks.org%2Fmachine-learning%2F&amp;psig=AOvVaw3pmEBn0Rw_5JOT8Y9-PN__&amp;ust=156339684828964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a/url?sa=i&amp;rct=j&amp;q=&amp;esrc=s&amp;source=images&amp;cd=&amp;ved=2ahUKEwjZ99r5mrrjAhUmnOAKHUuoDMcQjRx6BAgBEAQ&amp;url=https%3A%2F%2Fcoercioncode.com%2F2016%2F05%2F09%2Fpuerto-rico-defaults-for-the-3rd-time%2F&amp;psig=AOvVaw1ammZUg1mHs9suIVS1Eyds&amp;ust=156339300154378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://www.google.ca/url?sa=i&amp;rct=j&amp;q=&amp;esrc=s&amp;source=images&amp;cd=&amp;ved=2ahUKEwjQzpOmmrrjAhXEY98KHcQOCrwQjRx6BAgBEAQ&amp;url=http%3A%2F%2Fwww.onestopenglish.com%2Fmethodology&amp;psig=AOvVaw26xhe1X3-Uuv8pc9h30ilL&amp;ust=1563392822597073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a/url?sa=i&amp;rct=j&amp;q=&amp;esrc=s&amp;source=images&amp;cd=&amp;ved=2ahUKEwiNyeqXnrrjAhUxU98KHbshBloQjRx6BAgBEAQ&amp;url=https%3A%2F%2Fwww.vccircle.com%2Fmorgan-stanley-pe-leads-funding-round-in-jaipur-based-lender-kogta-financial%2F&amp;psig=AOvVaw3I1271K-q7-2h3s9XjdAlR&amp;ust=156339384622385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00C0CFBC-E406-49F2-CA1A-3421033667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1944" r="7721" b="-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91598-3977-61CF-D9AC-CC213785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Machine Learning and Corporate Credit Risk Prediction</a:t>
            </a:r>
            <a:endParaRPr lang="en-CA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72081A-8F41-7C50-EA0F-87583DBA3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59404"/>
            <a:ext cx="6858000" cy="1098395"/>
          </a:xfrm>
        </p:spPr>
        <p:txBody>
          <a:bodyPr>
            <a:normAutofit/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105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2079" y="-266246"/>
            <a:ext cx="7886700" cy="1325563"/>
          </a:xfrm>
        </p:spPr>
        <p:txBody>
          <a:bodyPr/>
          <a:lstStyle/>
          <a:p>
            <a:r>
              <a:rPr lang="en-US" dirty="0" err="1"/>
              <a:t>Ohlson</a:t>
            </a:r>
            <a:r>
              <a:rPr lang="en-US" dirty="0"/>
              <a:t> 1980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31056" y="1499053"/>
            <a:ext cx="7886700" cy="4351338"/>
          </a:xfrm>
        </p:spPr>
        <p:txBody>
          <a:bodyPr/>
          <a:lstStyle/>
          <a:p>
            <a:r>
              <a:rPr lang="en-US" dirty="0"/>
              <a:t>In 1980, </a:t>
            </a:r>
            <a:r>
              <a:rPr lang="en-US" dirty="0" err="1"/>
              <a:t>Olhson</a:t>
            </a:r>
            <a:r>
              <a:rPr lang="en-US" dirty="0"/>
              <a:t> applied logistic regression to the problem of bankruptcy prediction.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contrast to MDA, logistic regression calculates a default probability of the potential borrower.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5705" y="2307771"/>
            <a:ext cx="2142874" cy="1844086"/>
          </a:xfrm>
          <a:prstGeom prst="rect">
            <a:avLst/>
          </a:prstGeom>
        </p:spPr>
      </p:pic>
      <p:pic>
        <p:nvPicPr>
          <p:cNvPr id="6146" name="Picture 2" descr="Image result for bankruptcy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258" y="2307771"/>
            <a:ext cx="1937657" cy="193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415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US" sz="3100" b="1"/>
              <a:t>Artificial Intelligence and Machine Learning Revolution</a:t>
            </a:r>
          </a:p>
        </p:txBody>
      </p:sp>
      <p:pic>
        <p:nvPicPr>
          <p:cNvPr id="7170" name="Picture 2" descr="Related image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t="1" r="-11701" b="-44432"/>
          <a:stretch/>
        </p:blipFill>
        <p:spPr bwMode="auto">
          <a:xfrm>
            <a:off x="19" y="10"/>
            <a:ext cx="10265209" cy="4354276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en-US" sz="1500">
                <a:latin typeface="+mj-lt"/>
              </a:rPr>
              <a:t>In 1996 Begley, Ming and Watts argued that popular models based on MDA and Logistic Regression had become inaccurate.</a:t>
            </a:r>
            <a:br>
              <a:rPr lang="en-US" sz="1500">
                <a:latin typeface="+mj-lt"/>
              </a:rPr>
            </a:br>
            <a:endParaRPr lang="en-US" sz="1500">
              <a:latin typeface="+mj-lt"/>
            </a:endParaRPr>
          </a:p>
          <a:p>
            <a:r>
              <a:rPr lang="en-US" sz="1500"/>
              <a:t>The acceleration of machine learning and the availability of big data offered a new opportunity to improve corporate credit risk analysis.</a:t>
            </a:r>
            <a:br>
              <a:rPr lang="en-US" sz="1500"/>
            </a:br>
            <a:endParaRPr lang="en-US" sz="1500"/>
          </a:p>
          <a:p>
            <a:r>
              <a:rPr lang="en-US" sz="1500"/>
              <a:t>Since credit risk analysis is similar to pattern-recognition problems, machine learning algorithms can be used to classify the </a:t>
            </a:r>
            <a:r>
              <a:rPr lang="en-US" sz="1500" b="1"/>
              <a:t>credit worthiness </a:t>
            </a:r>
            <a:r>
              <a:rPr lang="en-US" sz="1500"/>
              <a:t>of counterparties.</a:t>
            </a:r>
          </a:p>
        </p:txBody>
      </p:sp>
    </p:spTree>
    <p:extLst>
      <p:ext uri="{BB962C8B-B14F-4D97-AF65-F5344CB8AC3E}">
        <p14:creationId xmlns:p14="http://schemas.microsoft.com/office/powerpoint/2010/main" val="137852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9" name="Rectangle 8208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0060" y="329184"/>
            <a:ext cx="5170932" cy="1783080"/>
          </a:xfrm>
        </p:spPr>
        <p:txBody>
          <a:bodyPr anchor="b">
            <a:normAutofit/>
          </a:bodyPr>
          <a:lstStyle/>
          <a:p>
            <a:r>
              <a:rPr lang="en-US" sz="5700"/>
              <a:t>Barboza, Kimura and Altman 2017</a:t>
            </a:r>
          </a:p>
        </p:txBody>
      </p:sp>
      <p:sp>
        <p:nvSpPr>
          <p:cNvPr id="8211" name="sketch line">
            <a:extLst>
              <a:ext uri="{FF2B5EF4-FFF2-40B4-BE49-F238E27FC236}">
                <a16:creationId xmlns:a16="http://schemas.microsoft.com/office/drawing/2014/main" id="{4C2A3DC3-F495-4B99-9FF3-3FB30D632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2395728"/>
            <a:ext cx="3182691" cy="18288"/>
          </a:xfrm>
          <a:custGeom>
            <a:avLst/>
            <a:gdLst>
              <a:gd name="connsiteX0" fmla="*/ 0 w 3182691"/>
              <a:gd name="connsiteY0" fmla="*/ 0 h 18288"/>
              <a:gd name="connsiteX1" fmla="*/ 636538 w 3182691"/>
              <a:gd name="connsiteY1" fmla="*/ 0 h 18288"/>
              <a:gd name="connsiteX2" fmla="*/ 1273076 w 3182691"/>
              <a:gd name="connsiteY2" fmla="*/ 0 h 18288"/>
              <a:gd name="connsiteX3" fmla="*/ 1909615 w 3182691"/>
              <a:gd name="connsiteY3" fmla="*/ 0 h 18288"/>
              <a:gd name="connsiteX4" fmla="*/ 2482499 w 3182691"/>
              <a:gd name="connsiteY4" fmla="*/ 0 h 18288"/>
              <a:gd name="connsiteX5" fmla="*/ 3182691 w 3182691"/>
              <a:gd name="connsiteY5" fmla="*/ 0 h 18288"/>
              <a:gd name="connsiteX6" fmla="*/ 3182691 w 3182691"/>
              <a:gd name="connsiteY6" fmla="*/ 18288 h 18288"/>
              <a:gd name="connsiteX7" fmla="*/ 2609807 w 3182691"/>
              <a:gd name="connsiteY7" fmla="*/ 18288 h 18288"/>
              <a:gd name="connsiteX8" fmla="*/ 2068749 w 3182691"/>
              <a:gd name="connsiteY8" fmla="*/ 18288 h 18288"/>
              <a:gd name="connsiteX9" fmla="*/ 1432211 w 3182691"/>
              <a:gd name="connsiteY9" fmla="*/ 18288 h 18288"/>
              <a:gd name="connsiteX10" fmla="*/ 859327 w 3182691"/>
              <a:gd name="connsiteY10" fmla="*/ 18288 h 18288"/>
              <a:gd name="connsiteX11" fmla="*/ 0 w 3182691"/>
              <a:gd name="connsiteY11" fmla="*/ 18288 h 18288"/>
              <a:gd name="connsiteX12" fmla="*/ 0 w 3182691"/>
              <a:gd name="connsiteY12" fmla="*/ 0 h 18288"/>
              <a:gd name="connsiteX0" fmla="*/ 0 w 3182691"/>
              <a:gd name="connsiteY0" fmla="*/ 0 h 18288"/>
              <a:gd name="connsiteX1" fmla="*/ 572884 w 3182691"/>
              <a:gd name="connsiteY1" fmla="*/ 0 h 18288"/>
              <a:gd name="connsiteX2" fmla="*/ 1113942 w 3182691"/>
              <a:gd name="connsiteY2" fmla="*/ 0 h 18288"/>
              <a:gd name="connsiteX3" fmla="*/ 1686826 w 3182691"/>
              <a:gd name="connsiteY3" fmla="*/ 0 h 18288"/>
              <a:gd name="connsiteX4" fmla="*/ 2323364 w 3182691"/>
              <a:gd name="connsiteY4" fmla="*/ 0 h 18288"/>
              <a:gd name="connsiteX5" fmla="*/ 3182691 w 3182691"/>
              <a:gd name="connsiteY5" fmla="*/ 0 h 18288"/>
              <a:gd name="connsiteX6" fmla="*/ 3182691 w 3182691"/>
              <a:gd name="connsiteY6" fmla="*/ 18288 h 18288"/>
              <a:gd name="connsiteX7" fmla="*/ 2546153 w 3182691"/>
              <a:gd name="connsiteY7" fmla="*/ 18288 h 18288"/>
              <a:gd name="connsiteX8" fmla="*/ 1845961 w 3182691"/>
              <a:gd name="connsiteY8" fmla="*/ 18288 h 18288"/>
              <a:gd name="connsiteX9" fmla="*/ 1304903 w 3182691"/>
              <a:gd name="connsiteY9" fmla="*/ 18288 h 18288"/>
              <a:gd name="connsiteX10" fmla="*/ 604711 w 3182691"/>
              <a:gd name="connsiteY10" fmla="*/ 18288 h 18288"/>
              <a:gd name="connsiteX11" fmla="*/ 0 w 3182691"/>
              <a:gd name="connsiteY11" fmla="*/ 18288 h 18288"/>
              <a:gd name="connsiteX12" fmla="*/ 0 w 3182691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8288" fill="none" extrusionOk="0">
                <a:moveTo>
                  <a:pt x="0" y="0"/>
                </a:moveTo>
                <a:cubicBezTo>
                  <a:pt x="225870" y="33585"/>
                  <a:pt x="418138" y="17639"/>
                  <a:pt x="636538" y="0"/>
                </a:cubicBezTo>
                <a:cubicBezTo>
                  <a:pt x="866402" y="-9774"/>
                  <a:pt x="1016900" y="-17532"/>
                  <a:pt x="1273076" y="0"/>
                </a:cubicBezTo>
                <a:cubicBezTo>
                  <a:pt x="1519343" y="-34410"/>
                  <a:pt x="1705438" y="-53754"/>
                  <a:pt x="1909615" y="0"/>
                </a:cubicBezTo>
                <a:cubicBezTo>
                  <a:pt x="2120433" y="2855"/>
                  <a:pt x="2209200" y="-17463"/>
                  <a:pt x="2482499" y="0"/>
                </a:cubicBezTo>
                <a:cubicBezTo>
                  <a:pt x="2733571" y="54170"/>
                  <a:pt x="2997997" y="-48885"/>
                  <a:pt x="3182691" y="0"/>
                </a:cubicBezTo>
                <a:cubicBezTo>
                  <a:pt x="3182657" y="4844"/>
                  <a:pt x="3182281" y="11009"/>
                  <a:pt x="3182691" y="18288"/>
                </a:cubicBezTo>
                <a:cubicBezTo>
                  <a:pt x="2941063" y="3169"/>
                  <a:pt x="2872422" y="16194"/>
                  <a:pt x="2609807" y="18288"/>
                </a:cubicBezTo>
                <a:cubicBezTo>
                  <a:pt x="2341801" y="10032"/>
                  <a:pt x="2328606" y="28832"/>
                  <a:pt x="2068749" y="18288"/>
                </a:cubicBezTo>
                <a:cubicBezTo>
                  <a:pt x="1813820" y="1121"/>
                  <a:pt x="1714804" y="37605"/>
                  <a:pt x="1432211" y="18288"/>
                </a:cubicBezTo>
                <a:cubicBezTo>
                  <a:pt x="1164810" y="-27006"/>
                  <a:pt x="993140" y="27575"/>
                  <a:pt x="859327" y="18288"/>
                </a:cubicBezTo>
                <a:cubicBezTo>
                  <a:pt x="750703" y="-24974"/>
                  <a:pt x="236193" y="38731"/>
                  <a:pt x="0" y="18288"/>
                </a:cubicBezTo>
                <a:cubicBezTo>
                  <a:pt x="-649" y="11698"/>
                  <a:pt x="663" y="5413"/>
                  <a:pt x="0" y="0"/>
                </a:cubicBezTo>
                <a:close/>
              </a:path>
              <a:path w="3182691" h="18288" stroke="0" extrusionOk="0">
                <a:moveTo>
                  <a:pt x="0" y="0"/>
                </a:moveTo>
                <a:cubicBezTo>
                  <a:pt x="243084" y="-23531"/>
                  <a:pt x="399010" y="-30989"/>
                  <a:pt x="572884" y="0"/>
                </a:cubicBezTo>
                <a:cubicBezTo>
                  <a:pt x="745196" y="46048"/>
                  <a:pt x="956262" y="22379"/>
                  <a:pt x="1113942" y="0"/>
                </a:cubicBezTo>
                <a:cubicBezTo>
                  <a:pt x="1345494" y="6575"/>
                  <a:pt x="1537971" y="57434"/>
                  <a:pt x="1686826" y="0"/>
                </a:cubicBezTo>
                <a:cubicBezTo>
                  <a:pt x="1847487" y="-5870"/>
                  <a:pt x="2194651" y="-1232"/>
                  <a:pt x="2323364" y="0"/>
                </a:cubicBezTo>
                <a:cubicBezTo>
                  <a:pt x="2488731" y="36406"/>
                  <a:pt x="2902092" y="-40336"/>
                  <a:pt x="3182691" y="0"/>
                </a:cubicBezTo>
                <a:cubicBezTo>
                  <a:pt x="3182166" y="5049"/>
                  <a:pt x="3182884" y="12044"/>
                  <a:pt x="3182691" y="18288"/>
                </a:cubicBezTo>
                <a:cubicBezTo>
                  <a:pt x="3012562" y="-37820"/>
                  <a:pt x="2765408" y="35618"/>
                  <a:pt x="2546153" y="18288"/>
                </a:cubicBezTo>
                <a:cubicBezTo>
                  <a:pt x="2331952" y="13878"/>
                  <a:pt x="2142129" y="19805"/>
                  <a:pt x="1845961" y="18288"/>
                </a:cubicBezTo>
                <a:cubicBezTo>
                  <a:pt x="1537526" y="31994"/>
                  <a:pt x="1468653" y="-6175"/>
                  <a:pt x="1304903" y="18288"/>
                </a:cubicBezTo>
                <a:cubicBezTo>
                  <a:pt x="1191987" y="26138"/>
                  <a:pt x="927061" y="14626"/>
                  <a:pt x="604711" y="18288"/>
                </a:cubicBezTo>
                <a:cubicBezTo>
                  <a:pt x="273947" y="45577"/>
                  <a:pt x="111622" y="-24554"/>
                  <a:pt x="0" y="18288"/>
                </a:cubicBezTo>
                <a:cubicBezTo>
                  <a:pt x="-39" y="12511"/>
                  <a:pt x="-381" y="8039"/>
                  <a:pt x="0" y="0"/>
                </a:cubicBezTo>
                <a:close/>
              </a:path>
              <a:path w="3182691" h="18288" fill="none" stroke="0" extrusionOk="0">
                <a:moveTo>
                  <a:pt x="0" y="0"/>
                </a:moveTo>
                <a:cubicBezTo>
                  <a:pt x="245832" y="29445"/>
                  <a:pt x="388924" y="-28919"/>
                  <a:pt x="636538" y="0"/>
                </a:cubicBezTo>
                <a:cubicBezTo>
                  <a:pt x="838014" y="3247"/>
                  <a:pt x="1005059" y="8075"/>
                  <a:pt x="1273076" y="0"/>
                </a:cubicBezTo>
                <a:cubicBezTo>
                  <a:pt x="1555121" y="-15110"/>
                  <a:pt x="1674116" y="-4878"/>
                  <a:pt x="1909615" y="0"/>
                </a:cubicBezTo>
                <a:cubicBezTo>
                  <a:pt x="2127874" y="21642"/>
                  <a:pt x="2229467" y="-10228"/>
                  <a:pt x="2482499" y="0"/>
                </a:cubicBezTo>
                <a:cubicBezTo>
                  <a:pt x="2772379" y="28915"/>
                  <a:pt x="3003217" y="-43687"/>
                  <a:pt x="3182691" y="0"/>
                </a:cubicBezTo>
                <a:cubicBezTo>
                  <a:pt x="3183005" y="4158"/>
                  <a:pt x="3181712" y="12539"/>
                  <a:pt x="3182691" y="18288"/>
                </a:cubicBezTo>
                <a:cubicBezTo>
                  <a:pt x="2948637" y="17089"/>
                  <a:pt x="2873728" y="22327"/>
                  <a:pt x="2609807" y="18288"/>
                </a:cubicBezTo>
                <a:cubicBezTo>
                  <a:pt x="2342839" y="11870"/>
                  <a:pt x="2331621" y="30535"/>
                  <a:pt x="2068749" y="18288"/>
                </a:cubicBezTo>
                <a:cubicBezTo>
                  <a:pt x="1813814" y="-7352"/>
                  <a:pt x="1700576" y="36739"/>
                  <a:pt x="1432211" y="18288"/>
                </a:cubicBezTo>
                <a:cubicBezTo>
                  <a:pt x="1148444" y="-27053"/>
                  <a:pt x="987622" y="2403"/>
                  <a:pt x="859327" y="18288"/>
                </a:cubicBezTo>
                <a:cubicBezTo>
                  <a:pt x="743387" y="37422"/>
                  <a:pt x="194182" y="18789"/>
                  <a:pt x="0" y="18288"/>
                </a:cubicBezTo>
                <a:cubicBezTo>
                  <a:pt x="20" y="11469"/>
                  <a:pt x="-29" y="515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182691"/>
                      <a:gd name="connsiteY0" fmla="*/ 0 h 18288"/>
                      <a:gd name="connsiteX1" fmla="*/ 636538 w 3182691"/>
                      <a:gd name="connsiteY1" fmla="*/ 0 h 18288"/>
                      <a:gd name="connsiteX2" fmla="*/ 1273076 w 3182691"/>
                      <a:gd name="connsiteY2" fmla="*/ 0 h 18288"/>
                      <a:gd name="connsiteX3" fmla="*/ 1909615 w 3182691"/>
                      <a:gd name="connsiteY3" fmla="*/ 0 h 18288"/>
                      <a:gd name="connsiteX4" fmla="*/ 2482499 w 3182691"/>
                      <a:gd name="connsiteY4" fmla="*/ 0 h 18288"/>
                      <a:gd name="connsiteX5" fmla="*/ 3182691 w 3182691"/>
                      <a:gd name="connsiteY5" fmla="*/ 0 h 18288"/>
                      <a:gd name="connsiteX6" fmla="*/ 3182691 w 3182691"/>
                      <a:gd name="connsiteY6" fmla="*/ 18288 h 18288"/>
                      <a:gd name="connsiteX7" fmla="*/ 2609807 w 3182691"/>
                      <a:gd name="connsiteY7" fmla="*/ 18288 h 18288"/>
                      <a:gd name="connsiteX8" fmla="*/ 2068749 w 3182691"/>
                      <a:gd name="connsiteY8" fmla="*/ 18288 h 18288"/>
                      <a:gd name="connsiteX9" fmla="*/ 1432211 w 3182691"/>
                      <a:gd name="connsiteY9" fmla="*/ 18288 h 18288"/>
                      <a:gd name="connsiteX10" fmla="*/ 859327 w 3182691"/>
                      <a:gd name="connsiteY10" fmla="*/ 18288 h 18288"/>
                      <a:gd name="connsiteX11" fmla="*/ 0 w 3182691"/>
                      <a:gd name="connsiteY11" fmla="*/ 18288 h 18288"/>
                      <a:gd name="connsiteX12" fmla="*/ 0 w 3182691"/>
                      <a:gd name="connsiteY12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82691" h="18288" fill="none" extrusionOk="0">
                        <a:moveTo>
                          <a:pt x="0" y="0"/>
                        </a:moveTo>
                        <a:cubicBezTo>
                          <a:pt x="253588" y="25878"/>
                          <a:pt x="409323" y="-5359"/>
                          <a:pt x="636538" y="0"/>
                        </a:cubicBezTo>
                        <a:cubicBezTo>
                          <a:pt x="863753" y="5359"/>
                          <a:pt x="1013406" y="3458"/>
                          <a:pt x="1273076" y="0"/>
                        </a:cubicBezTo>
                        <a:cubicBezTo>
                          <a:pt x="1532746" y="-3458"/>
                          <a:pt x="1697408" y="-16840"/>
                          <a:pt x="1909615" y="0"/>
                        </a:cubicBezTo>
                        <a:cubicBezTo>
                          <a:pt x="2121822" y="16840"/>
                          <a:pt x="2213494" y="-18555"/>
                          <a:pt x="2482499" y="0"/>
                        </a:cubicBezTo>
                        <a:cubicBezTo>
                          <a:pt x="2751504" y="18555"/>
                          <a:pt x="3004132" y="-28750"/>
                          <a:pt x="3182691" y="0"/>
                        </a:cubicBezTo>
                        <a:cubicBezTo>
                          <a:pt x="3183133" y="4516"/>
                          <a:pt x="3181864" y="12266"/>
                          <a:pt x="3182691" y="18288"/>
                        </a:cubicBezTo>
                        <a:cubicBezTo>
                          <a:pt x="2947041" y="16687"/>
                          <a:pt x="2875741" y="22937"/>
                          <a:pt x="2609807" y="18288"/>
                        </a:cubicBezTo>
                        <a:cubicBezTo>
                          <a:pt x="2343873" y="13639"/>
                          <a:pt x="2331203" y="31729"/>
                          <a:pt x="2068749" y="18288"/>
                        </a:cubicBezTo>
                        <a:cubicBezTo>
                          <a:pt x="1806295" y="4847"/>
                          <a:pt x="1713773" y="47088"/>
                          <a:pt x="1432211" y="18288"/>
                        </a:cubicBezTo>
                        <a:cubicBezTo>
                          <a:pt x="1150649" y="-10512"/>
                          <a:pt x="982765" y="3747"/>
                          <a:pt x="859327" y="18288"/>
                        </a:cubicBezTo>
                        <a:cubicBezTo>
                          <a:pt x="735889" y="32829"/>
                          <a:pt x="254183" y="35231"/>
                          <a:pt x="0" y="18288"/>
                        </a:cubicBezTo>
                        <a:cubicBezTo>
                          <a:pt x="-306" y="11477"/>
                          <a:pt x="485" y="4355"/>
                          <a:pt x="0" y="0"/>
                        </a:cubicBezTo>
                        <a:close/>
                      </a:path>
                      <a:path w="3182691" h="18288" stroke="0" extrusionOk="0">
                        <a:moveTo>
                          <a:pt x="0" y="0"/>
                        </a:moveTo>
                        <a:cubicBezTo>
                          <a:pt x="247695" y="-19360"/>
                          <a:pt x="392581" y="-28596"/>
                          <a:pt x="572884" y="0"/>
                        </a:cubicBezTo>
                        <a:cubicBezTo>
                          <a:pt x="753187" y="28596"/>
                          <a:pt x="922042" y="4121"/>
                          <a:pt x="1113942" y="0"/>
                        </a:cubicBezTo>
                        <a:cubicBezTo>
                          <a:pt x="1305842" y="-4121"/>
                          <a:pt x="1501806" y="28092"/>
                          <a:pt x="1686826" y="0"/>
                        </a:cubicBezTo>
                        <a:cubicBezTo>
                          <a:pt x="1871846" y="-28092"/>
                          <a:pt x="2170181" y="-20672"/>
                          <a:pt x="2323364" y="0"/>
                        </a:cubicBezTo>
                        <a:cubicBezTo>
                          <a:pt x="2476547" y="20672"/>
                          <a:pt x="2919163" y="6097"/>
                          <a:pt x="3182691" y="0"/>
                        </a:cubicBezTo>
                        <a:cubicBezTo>
                          <a:pt x="3183268" y="4624"/>
                          <a:pt x="3183510" y="11191"/>
                          <a:pt x="3182691" y="18288"/>
                        </a:cubicBezTo>
                        <a:cubicBezTo>
                          <a:pt x="3026064" y="-10849"/>
                          <a:pt x="2775005" y="23067"/>
                          <a:pt x="2546153" y="18288"/>
                        </a:cubicBezTo>
                        <a:cubicBezTo>
                          <a:pt x="2317301" y="13509"/>
                          <a:pt x="2164351" y="-9884"/>
                          <a:pt x="1845961" y="18288"/>
                        </a:cubicBezTo>
                        <a:cubicBezTo>
                          <a:pt x="1527571" y="46460"/>
                          <a:pt x="1455006" y="5824"/>
                          <a:pt x="1304903" y="18288"/>
                        </a:cubicBezTo>
                        <a:cubicBezTo>
                          <a:pt x="1154800" y="30752"/>
                          <a:pt x="942107" y="-12056"/>
                          <a:pt x="604711" y="18288"/>
                        </a:cubicBezTo>
                        <a:cubicBezTo>
                          <a:pt x="267315" y="48632"/>
                          <a:pt x="141927" y="-8395"/>
                          <a:pt x="0" y="18288"/>
                        </a:cubicBezTo>
                        <a:cubicBezTo>
                          <a:pt x="-171" y="12755"/>
                          <a:pt x="-690" y="793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0060" y="2706624"/>
            <a:ext cx="5170932" cy="3483864"/>
          </a:xfrm>
        </p:spPr>
        <p:txBody>
          <a:bodyPr>
            <a:normAutofit/>
          </a:bodyPr>
          <a:lstStyle/>
          <a:p>
            <a:r>
              <a:rPr lang="en-US" sz="1900"/>
              <a:t>In a recent paper in 2017 by: Barboza, Kimura and Altman machine learning models such as: </a:t>
            </a:r>
            <a:r>
              <a:rPr lang="en-US" sz="1900" b="1"/>
              <a:t>Neural Nets (NN), linear/nonlinear Support Vector Machines (SVM), and random forests (RF), along with the meta algorithms of Boosting and Bagging</a:t>
            </a:r>
            <a:r>
              <a:rPr lang="en-US" sz="1900"/>
              <a:t>, where compared to traditional models of MDA and Logistic regression. (All techniques available in R)</a:t>
            </a:r>
          </a:p>
          <a:p>
            <a:r>
              <a:rPr lang="en-US" sz="1900"/>
              <a:t>A data set of 13,300 firms were used to test the various algorithms.</a:t>
            </a:r>
          </a:p>
        </p:txBody>
      </p:sp>
      <p:pic>
        <p:nvPicPr>
          <p:cNvPr id="8194" name="Picture 2" descr="Related image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87" r="11725" b="-2"/>
          <a:stretch/>
        </p:blipFill>
        <p:spPr bwMode="auto">
          <a:xfrm>
            <a:off x="6117340" y="-7"/>
            <a:ext cx="3026660" cy="4178808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 result for compare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8" r="16634" b="3"/>
          <a:stretch/>
        </p:blipFill>
        <p:spPr bwMode="auto">
          <a:xfrm>
            <a:off x="6108267" y="4267201"/>
            <a:ext cx="3035733" cy="2590808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913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0200" y="-209741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Recall Some Popular Classification Algorithms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1972" y="1213741"/>
            <a:ext cx="2137758" cy="16859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69073" y="3257490"/>
            <a:ext cx="1882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Decision Trees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0200" y="1294700"/>
            <a:ext cx="2641600" cy="19336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1284611"/>
            <a:ext cx="1519620" cy="182860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81800" y="3257490"/>
            <a:ext cx="208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8200" y="3246674"/>
            <a:ext cx="124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Linear SVM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438034" y="848964"/>
            <a:ext cx="2201696" cy="242503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4" descr="Related image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36" y="3886200"/>
            <a:ext cx="2863939" cy="286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lated image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886043"/>
            <a:ext cx="5086094" cy="2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2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21" name="Rectangle 1332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anchor="b">
            <a:normAutofit/>
          </a:bodyPr>
          <a:lstStyle/>
          <a:p>
            <a:r>
              <a:rPr lang="en-US" sz="4700"/>
              <a:t>Barboza, Kimura and Altman 2017</a:t>
            </a:r>
          </a:p>
        </p:txBody>
      </p:sp>
      <p:sp>
        <p:nvSpPr>
          <p:cNvPr id="1332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960120 w 8229600"/>
              <a:gd name="connsiteY2" fmla="*/ 0 h 18288"/>
              <a:gd name="connsiteX3" fmla="*/ 1481328 w 8229600"/>
              <a:gd name="connsiteY3" fmla="*/ 0 h 18288"/>
              <a:gd name="connsiteX4" fmla="*/ 2167128 w 8229600"/>
              <a:gd name="connsiteY4" fmla="*/ 0 h 18288"/>
              <a:gd name="connsiteX5" fmla="*/ 2935224 w 8229600"/>
              <a:gd name="connsiteY5" fmla="*/ 0 h 18288"/>
              <a:gd name="connsiteX6" fmla="*/ 3785616 w 8229600"/>
              <a:gd name="connsiteY6" fmla="*/ 0 h 18288"/>
              <a:gd name="connsiteX7" fmla="*/ 4636008 w 8229600"/>
              <a:gd name="connsiteY7" fmla="*/ 0 h 18288"/>
              <a:gd name="connsiteX8" fmla="*/ 5239512 w 8229600"/>
              <a:gd name="connsiteY8" fmla="*/ 0 h 18288"/>
              <a:gd name="connsiteX9" fmla="*/ 6007608 w 8229600"/>
              <a:gd name="connsiteY9" fmla="*/ 0 h 18288"/>
              <a:gd name="connsiteX10" fmla="*/ 6693408 w 8229600"/>
              <a:gd name="connsiteY10" fmla="*/ 0 h 18288"/>
              <a:gd name="connsiteX11" fmla="*/ 7296912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626096 w 8229600"/>
              <a:gd name="connsiteY14" fmla="*/ 18288 h 18288"/>
              <a:gd name="connsiteX15" fmla="*/ 7022592 w 8229600"/>
              <a:gd name="connsiteY15" fmla="*/ 18288 h 18288"/>
              <a:gd name="connsiteX16" fmla="*/ 6172200 w 8229600"/>
              <a:gd name="connsiteY16" fmla="*/ 18288 h 18288"/>
              <a:gd name="connsiteX17" fmla="*/ 5650992 w 8229600"/>
              <a:gd name="connsiteY17" fmla="*/ 18288 h 18288"/>
              <a:gd name="connsiteX18" fmla="*/ 4882896 w 8229600"/>
              <a:gd name="connsiteY18" fmla="*/ 18288 h 18288"/>
              <a:gd name="connsiteX19" fmla="*/ 4443984 w 8229600"/>
              <a:gd name="connsiteY19" fmla="*/ 18288 h 18288"/>
              <a:gd name="connsiteX20" fmla="*/ 3758184 w 8229600"/>
              <a:gd name="connsiteY20" fmla="*/ 18288 h 18288"/>
              <a:gd name="connsiteX21" fmla="*/ 3236976 w 8229600"/>
              <a:gd name="connsiteY21" fmla="*/ 18288 h 18288"/>
              <a:gd name="connsiteX22" fmla="*/ 2386584 w 8229600"/>
              <a:gd name="connsiteY22" fmla="*/ 18288 h 18288"/>
              <a:gd name="connsiteX23" fmla="*/ 1947672 w 8229600"/>
              <a:gd name="connsiteY23" fmla="*/ 18288 h 18288"/>
              <a:gd name="connsiteX24" fmla="*/ 1261872 w 8229600"/>
              <a:gd name="connsiteY24" fmla="*/ 18288 h 18288"/>
              <a:gd name="connsiteX25" fmla="*/ 822960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w="8229600" h="18288" fill="none" stroke="0" extrusionOk="0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8229600"/>
                      <a:gd name="connsiteY0" fmla="*/ 0 h 18288"/>
                      <a:gd name="connsiteX1" fmla="*/ 521208 w 8229600"/>
                      <a:gd name="connsiteY1" fmla="*/ 0 h 18288"/>
                      <a:gd name="connsiteX2" fmla="*/ 1371600 w 8229600"/>
                      <a:gd name="connsiteY2" fmla="*/ 0 h 18288"/>
                      <a:gd name="connsiteX3" fmla="*/ 2221992 w 8229600"/>
                      <a:gd name="connsiteY3" fmla="*/ 0 h 18288"/>
                      <a:gd name="connsiteX4" fmla="*/ 3072384 w 8229600"/>
                      <a:gd name="connsiteY4" fmla="*/ 0 h 18288"/>
                      <a:gd name="connsiteX5" fmla="*/ 3511296 w 8229600"/>
                      <a:gd name="connsiteY5" fmla="*/ 0 h 18288"/>
                      <a:gd name="connsiteX6" fmla="*/ 4114800 w 8229600"/>
                      <a:gd name="connsiteY6" fmla="*/ 0 h 18288"/>
                      <a:gd name="connsiteX7" fmla="*/ 4553712 w 8229600"/>
                      <a:gd name="connsiteY7" fmla="*/ 0 h 18288"/>
                      <a:gd name="connsiteX8" fmla="*/ 5239512 w 8229600"/>
                      <a:gd name="connsiteY8" fmla="*/ 0 h 18288"/>
                      <a:gd name="connsiteX9" fmla="*/ 5843016 w 8229600"/>
                      <a:gd name="connsiteY9" fmla="*/ 0 h 18288"/>
                      <a:gd name="connsiteX10" fmla="*/ 6611112 w 8229600"/>
                      <a:gd name="connsiteY10" fmla="*/ 0 h 18288"/>
                      <a:gd name="connsiteX11" fmla="*/ 7461504 w 8229600"/>
                      <a:gd name="connsiteY11" fmla="*/ 0 h 18288"/>
                      <a:gd name="connsiteX12" fmla="*/ 8229600 w 8229600"/>
                      <a:gd name="connsiteY12" fmla="*/ 0 h 18288"/>
                      <a:gd name="connsiteX13" fmla="*/ 8229600 w 8229600"/>
                      <a:gd name="connsiteY13" fmla="*/ 18288 h 18288"/>
                      <a:gd name="connsiteX14" fmla="*/ 7461504 w 8229600"/>
                      <a:gd name="connsiteY14" fmla="*/ 18288 h 18288"/>
                      <a:gd name="connsiteX15" fmla="*/ 6940296 w 8229600"/>
                      <a:gd name="connsiteY15" fmla="*/ 18288 h 18288"/>
                      <a:gd name="connsiteX16" fmla="*/ 6419088 w 8229600"/>
                      <a:gd name="connsiteY16" fmla="*/ 18288 h 18288"/>
                      <a:gd name="connsiteX17" fmla="*/ 5650992 w 8229600"/>
                      <a:gd name="connsiteY17" fmla="*/ 18288 h 18288"/>
                      <a:gd name="connsiteX18" fmla="*/ 5129784 w 8229600"/>
                      <a:gd name="connsiteY18" fmla="*/ 18288 h 18288"/>
                      <a:gd name="connsiteX19" fmla="*/ 4690872 w 8229600"/>
                      <a:gd name="connsiteY19" fmla="*/ 18288 h 18288"/>
                      <a:gd name="connsiteX20" fmla="*/ 4087368 w 8229600"/>
                      <a:gd name="connsiteY20" fmla="*/ 18288 h 18288"/>
                      <a:gd name="connsiteX21" fmla="*/ 3401568 w 8229600"/>
                      <a:gd name="connsiteY21" fmla="*/ 18288 h 18288"/>
                      <a:gd name="connsiteX22" fmla="*/ 2798064 w 8229600"/>
                      <a:gd name="connsiteY22" fmla="*/ 18288 h 18288"/>
                      <a:gd name="connsiteX23" fmla="*/ 2276856 w 8229600"/>
                      <a:gd name="connsiteY23" fmla="*/ 18288 h 18288"/>
                      <a:gd name="connsiteX24" fmla="*/ 1426464 w 8229600"/>
                      <a:gd name="connsiteY24" fmla="*/ 18288 h 18288"/>
                      <a:gd name="connsiteX25" fmla="*/ 740664 w 8229600"/>
                      <a:gd name="connsiteY25" fmla="*/ 18288 h 18288"/>
                      <a:gd name="connsiteX26" fmla="*/ 0 w 8229600"/>
                      <a:gd name="connsiteY26" fmla="*/ 18288 h 18288"/>
                      <a:gd name="connsiteX27" fmla="*/ 0 w 8229600"/>
                      <a:gd name="connsiteY27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8229600" h="18288" fill="none" extrusionOk="0">
                        <a:moveTo>
                          <a:pt x="0" y="0"/>
                        </a:moveTo>
                        <a:cubicBezTo>
                          <a:pt x="227594" y="-4267"/>
                          <a:pt x="329693" y="13251"/>
                          <a:pt x="521208" y="0"/>
                        </a:cubicBezTo>
                        <a:cubicBezTo>
                          <a:pt x="712723" y="-13251"/>
                          <a:pt x="1137373" y="-13618"/>
                          <a:pt x="1371600" y="0"/>
                        </a:cubicBezTo>
                        <a:cubicBezTo>
                          <a:pt x="1605827" y="13618"/>
                          <a:pt x="1975382" y="-27374"/>
                          <a:pt x="2221992" y="0"/>
                        </a:cubicBezTo>
                        <a:cubicBezTo>
                          <a:pt x="2468602" y="27374"/>
                          <a:pt x="2863316" y="-20517"/>
                          <a:pt x="3072384" y="0"/>
                        </a:cubicBezTo>
                        <a:cubicBezTo>
                          <a:pt x="3281452" y="20517"/>
                          <a:pt x="3331438" y="10793"/>
                          <a:pt x="3511296" y="0"/>
                        </a:cubicBezTo>
                        <a:cubicBezTo>
                          <a:pt x="3691154" y="-10793"/>
                          <a:pt x="3906405" y="-29737"/>
                          <a:pt x="4114800" y="0"/>
                        </a:cubicBezTo>
                        <a:cubicBezTo>
                          <a:pt x="4323195" y="29737"/>
                          <a:pt x="4428852" y="-2234"/>
                          <a:pt x="4553712" y="0"/>
                        </a:cubicBezTo>
                        <a:cubicBezTo>
                          <a:pt x="4678572" y="2234"/>
                          <a:pt x="5065629" y="29368"/>
                          <a:pt x="5239512" y="0"/>
                        </a:cubicBezTo>
                        <a:cubicBezTo>
                          <a:pt x="5413395" y="-29368"/>
                          <a:pt x="5703888" y="11839"/>
                          <a:pt x="5843016" y="0"/>
                        </a:cubicBezTo>
                        <a:cubicBezTo>
                          <a:pt x="5982144" y="-11839"/>
                          <a:pt x="6260765" y="24719"/>
                          <a:pt x="6611112" y="0"/>
                        </a:cubicBezTo>
                        <a:cubicBezTo>
                          <a:pt x="6961459" y="-24719"/>
                          <a:pt x="7228293" y="32959"/>
                          <a:pt x="7461504" y="0"/>
                        </a:cubicBezTo>
                        <a:cubicBezTo>
                          <a:pt x="7694715" y="-32959"/>
                          <a:pt x="7990029" y="-3422"/>
                          <a:pt x="8229600" y="0"/>
                        </a:cubicBezTo>
                        <a:cubicBezTo>
                          <a:pt x="8228940" y="5812"/>
                          <a:pt x="8229447" y="9773"/>
                          <a:pt x="8229600" y="18288"/>
                        </a:cubicBezTo>
                        <a:cubicBezTo>
                          <a:pt x="7940706" y="-9293"/>
                          <a:pt x="7792584" y="-16009"/>
                          <a:pt x="7461504" y="18288"/>
                        </a:cubicBezTo>
                        <a:cubicBezTo>
                          <a:pt x="7130424" y="52585"/>
                          <a:pt x="7080072" y="43845"/>
                          <a:pt x="6940296" y="18288"/>
                        </a:cubicBezTo>
                        <a:cubicBezTo>
                          <a:pt x="6800520" y="-7269"/>
                          <a:pt x="6672872" y="26671"/>
                          <a:pt x="6419088" y="18288"/>
                        </a:cubicBezTo>
                        <a:cubicBezTo>
                          <a:pt x="6165304" y="9905"/>
                          <a:pt x="5869721" y="4987"/>
                          <a:pt x="5650992" y="18288"/>
                        </a:cubicBezTo>
                        <a:cubicBezTo>
                          <a:pt x="5432263" y="31589"/>
                          <a:pt x="5308310" y="3023"/>
                          <a:pt x="5129784" y="18288"/>
                        </a:cubicBezTo>
                        <a:cubicBezTo>
                          <a:pt x="4951258" y="33553"/>
                          <a:pt x="4799696" y="15357"/>
                          <a:pt x="4690872" y="18288"/>
                        </a:cubicBezTo>
                        <a:cubicBezTo>
                          <a:pt x="4582048" y="21219"/>
                          <a:pt x="4311124" y="-7836"/>
                          <a:pt x="4087368" y="18288"/>
                        </a:cubicBezTo>
                        <a:cubicBezTo>
                          <a:pt x="3863612" y="44412"/>
                          <a:pt x="3730288" y="13374"/>
                          <a:pt x="3401568" y="18288"/>
                        </a:cubicBezTo>
                        <a:cubicBezTo>
                          <a:pt x="3072848" y="23202"/>
                          <a:pt x="3020684" y="32425"/>
                          <a:pt x="2798064" y="18288"/>
                        </a:cubicBezTo>
                        <a:cubicBezTo>
                          <a:pt x="2575444" y="4151"/>
                          <a:pt x="2440915" y="-7352"/>
                          <a:pt x="2276856" y="18288"/>
                        </a:cubicBezTo>
                        <a:cubicBezTo>
                          <a:pt x="2112797" y="43928"/>
                          <a:pt x="1726502" y="-9560"/>
                          <a:pt x="1426464" y="18288"/>
                        </a:cubicBezTo>
                        <a:cubicBezTo>
                          <a:pt x="1126426" y="46136"/>
                          <a:pt x="992925" y="21016"/>
                          <a:pt x="740664" y="18288"/>
                        </a:cubicBezTo>
                        <a:cubicBezTo>
                          <a:pt x="488403" y="15560"/>
                          <a:pt x="195650" y="-16061"/>
                          <a:pt x="0" y="18288"/>
                        </a:cubicBezTo>
                        <a:cubicBezTo>
                          <a:pt x="348" y="9455"/>
                          <a:pt x="654" y="3983"/>
                          <a:pt x="0" y="0"/>
                        </a:cubicBezTo>
                        <a:close/>
                      </a:path>
                      <a:path w="8229600" h="18288" stroke="0" extrusionOk="0">
                        <a:moveTo>
                          <a:pt x="0" y="0"/>
                        </a:moveTo>
                        <a:cubicBezTo>
                          <a:pt x="259263" y="-9445"/>
                          <a:pt x="404731" y="4427"/>
                          <a:pt x="521208" y="0"/>
                        </a:cubicBezTo>
                        <a:cubicBezTo>
                          <a:pt x="637685" y="-4427"/>
                          <a:pt x="839187" y="564"/>
                          <a:pt x="960120" y="0"/>
                        </a:cubicBezTo>
                        <a:cubicBezTo>
                          <a:pt x="1081053" y="-564"/>
                          <a:pt x="1313469" y="-16481"/>
                          <a:pt x="1481328" y="0"/>
                        </a:cubicBezTo>
                        <a:cubicBezTo>
                          <a:pt x="1649187" y="16481"/>
                          <a:pt x="1885247" y="26161"/>
                          <a:pt x="2167128" y="0"/>
                        </a:cubicBezTo>
                        <a:cubicBezTo>
                          <a:pt x="2449009" y="-26161"/>
                          <a:pt x="2761875" y="-22202"/>
                          <a:pt x="2935224" y="0"/>
                        </a:cubicBezTo>
                        <a:cubicBezTo>
                          <a:pt x="3108573" y="22202"/>
                          <a:pt x="3540687" y="-2863"/>
                          <a:pt x="3785616" y="0"/>
                        </a:cubicBezTo>
                        <a:cubicBezTo>
                          <a:pt x="4030545" y="2863"/>
                          <a:pt x="4280774" y="-12442"/>
                          <a:pt x="4636008" y="0"/>
                        </a:cubicBezTo>
                        <a:cubicBezTo>
                          <a:pt x="4991242" y="12442"/>
                          <a:pt x="5025483" y="16914"/>
                          <a:pt x="5239512" y="0"/>
                        </a:cubicBezTo>
                        <a:cubicBezTo>
                          <a:pt x="5453541" y="-16914"/>
                          <a:pt x="5754008" y="16592"/>
                          <a:pt x="6007608" y="0"/>
                        </a:cubicBezTo>
                        <a:cubicBezTo>
                          <a:pt x="6261208" y="-16592"/>
                          <a:pt x="6407957" y="-11909"/>
                          <a:pt x="6693408" y="0"/>
                        </a:cubicBezTo>
                        <a:cubicBezTo>
                          <a:pt x="6978859" y="11909"/>
                          <a:pt x="7015437" y="-20890"/>
                          <a:pt x="7296912" y="0"/>
                        </a:cubicBezTo>
                        <a:cubicBezTo>
                          <a:pt x="7578387" y="20890"/>
                          <a:pt x="7859622" y="46406"/>
                          <a:pt x="8229600" y="0"/>
                        </a:cubicBezTo>
                        <a:cubicBezTo>
                          <a:pt x="8230508" y="6337"/>
                          <a:pt x="8228722" y="11778"/>
                          <a:pt x="8229600" y="18288"/>
                        </a:cubicBezTo>
                        <a:cubicBezTo>
                          <a:pt x="8075287" y="35054"/>
                          <a:pt x="7821366" y="21850"/>
                          <a:pt x="7626096" y="18288"/>
                        </a:cubicBezTo>
                        <a:cubicBezTo>
                          <a:pt x="7430826" y="14726"/>
                          <a:pt x="7320004" y="-9669"/>
                          <a:pt x="7022592" y="18288"/>
                        </a:cubicBezTo>
                        <a:cubicBezTo>
                          <a:pt x="6725180" y="46245"/>
                          <a:pt x="6348804" y="-14025"/>
                          <a:pt x="6172200" y="18288"/>
                        </a:cubicBezTo>
                        <a:cubicBezTo>
                          <a:pt x="5995596" y="50601"/>
                          <a:pt x="5788102" y="22890"/>
                          <a:pt x="5650992" y="18288"/>
                        </a:cubicBezTo>
                        <a:cubicBezTo>
                          <a:pt x="5513882" y="13686"/>
                          <a:pt x="5198399" y="29121"/>
                          <a:pt x="4882896" y="18288"/>
                        </a:cubicBezTo>
                        <a:cubicBezTo>
                          <a:pt x="4567393" y="7455"/>
                          <a:pt x="4557008" y="26965"/>
                          <a:pt x="4443984" y="18288"/>
                        </a:cubicBezTo>
                        <a:cubicBezTo>
                          <a:pt x="4330960" y="9611"/>
                          <a:pt x="4061674" y="28891"/>
                          <a:pt x="3758184" y="18288"/>
                        </a:cubicBezTo>
                        <a:cubicBezTo>
                          <a:pt x="3454694" y="7685"/>
                          <a:pt x="3380392" y="19119"/>
                          <a:pt x="3236976" y="18288"/>
                        </a:cubicBezTo>
                        <a:cubicBezTo>
                          <a:pt x="3093560" y="17457"/>
                          <a:pt x="2632116" y="37607"/>
                          <a:pt x="2386584" y="18288"/>
                        </a:cubicBezTo>
                        <a:cubicBezTo>
                          <a:pt x="2141052" y="-1031"/>
                          <a:pt x="2110884" y="28777"/>
                          <a:pt x="1947672" y="18288"/>
                        </a:cubicBezTo>
                        <a:cubicBezTo>
                          <a:pt x="1784460" y="7799"/>
                          <a:pt x="1535467" y="461"/>
                          <a:pt x="1261872" y="18288"/>
                        </a:cubicBezTo>
                        <a:cubicBezTo>
                          <a:pt x="988277" y="36115"/>
                          <a:pt x="1021096" y="10375"/>
                          <a:pt x="822960" y="18288"/>
                        </a:cubicBezTo>
                        <a:cubicBezTo>
                          <a:pt x="624824" y="26201"/>
                          <a:pt x="298309" y="1283"/>
                          <a:pt x="0" y="18288"/>
                        </a:cubicBezTo>
                        <a:cubicBezTo>
                          <a:pt x="-633" y="12278"/>
                          <a:pt x="-757" y="58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9369" y="2071316"/>
            <a:ext cx="5035164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/>
              <a:t>Six new predictor variables in addition to Altman's original five were added including: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Earnings before interest and taxes/sales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(Total assets at time t-Total assets at time t-1)/Total assets at t-1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(Sales time t- Sales at t-1)/Sales at t-1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(# employees time t-# employees time t-1)/ # employees time t-1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ROE time t-ROE time t-1, where ROE=Net Income/stockholders equity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Price-to-Book time t-Price-to-Book time t-1 where Price-to-Book =(Market value per share)/(Book value per share)</a:t>
            </a:r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13316" name="Picture 4" descr="Image result for different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5" r="18121" b="-3"/>
          <a:stretch/>
        </p:blipFill>
        <p:spPr bwMode="auto">
          <a:xfrm>
            <a:off x="5756743" y="2093976"/>
            <a:ext cx="2955798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127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6250" y="1159581"/>
            <a:ext cx="7886700" cy="4351338"/>
          </a:xfrm>
        </p:spPr>
        <p:txBody>
          <a:bodyPr/>
          <a:lstStyle/>
          <a:p>
            <a:r>
              <a:rPr lang="en-US" dirty="0" err="1"/>
              <a:t>Barboza</a:t>
            </a:r>
            <a:r>
              <a:rPr lang="en-US" dirty="0"/>
              <a:t> et. al. found that machine learning algorithms performed significantly better than MDA (Altman's Z) and logistic regression.</a:t>
            </a:r>
          </a:p>
          <a:p>
            <a:r>
              <a:rPr lang="en-US" dirty="0"/>
              <a:t>Addition of the new predictor variables also improved predictions.</a:t>
            </a:r>
          </a:p>
          <a:p>
            <a:r>
              <a:rPr lang="en-US" dirty="0"/>
              <a:t>Results are summarized in the next slide.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3375" y="0"/>
            <a:ext cx="7886700" cy="1325563"/>
          </a:xfrm>
        </p:spPr>
        <p:txBody>
          <a:bodyPr/>
          <a:lstStyle/>
          <a:p>
            <a:r>
              <a:rPr lang="en-US" dirty="0" err="1"/>
              <a:t>Barboza</a:t>
            </a:r>
            <a:r>
              <a:rPr lang="en-US" dirty="0"/>
              <a:t>, Kimura and Altman 2017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" y="4453891"/>
            <a:ext cx="3623840" cy="2357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47D0F54-5177-F7DC-20BC-1774431EBDCD}"/>
              </a:ext>
            </a:extLst>
          </p:cNvPr>
          <p:cNvGrpSpPr/>
          <p:nvPr/>
        </p:nvGrpSpPr>
        <p:grpSpPr>
          <a:xfrm>
            <a:off x="5402625" y="4580878"/>
            <a:ext cx="3733515" cy="2277122"/>
            <a:chOff x="4867277" y="4157325"/>
            <a:chExt cx="4419601" cy="2695575"/>
          </a:xfrm>
        </p:grpSpPr>
        <p:pic>
          <p:nvPicPr>
            <p:cNvPr id="1024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7277" y="4157325"/>
              <a:ext cx="4419601" cy="2695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867277" y="4157325"/>
              <a:ext cx="4419601" cy="646331"/>
            </a:xfrm>
            <a:prstGeom prst="rect">
              <a:avLst/>
            </a:prstGeom>
            <a:solidFill>
              <a:srgbClr val="FCE4D0"/>
            </a:solidFill>
            <a:ln>
              <a:solidFill>
                <a:srgbClr val="FCE4D0"/>
              </a:solidFill>
            </a:ln>
          </p:spPr>
          <p:txBody>
            <a:bodyPr wrap="square" rtlCol="0">
              <a:spAutoFit/>
            </a:bodyPr>
            <a:lstStyle/>
            <a:p>
              <a:endParaRPr lang="en-CA" dirty="0"/>
            </a:p>
            <a:p>
              <a:pPr algn="ctr"/>
              <a:r>
                <a:rPr lang="en-CA" b="1" dirty="0"/>
                <a:t>Logistics regression</a:t>
              </a:r>
            </a:p>
          </p:txBody>
        </p:sp>
      </p:grpSp>
      <p:sp>
        <p:nvSpPr>
          <p:cNvPr id="7" name="Oval 6"/>
          <p:cNvSpPr/>
          <p:nvPr/>
        </p:nvSpPr>
        <p:spPr>
          <a:xfrm>
            <a:off x="3999020" y="5335349"/>
            <a:ext cx="841159" cy="849110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b="1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751463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Barboza</a:t>
            </a:r>
            <a:r>
              <a:rPr lang="en-US" dirty="0"/>
              <a:t>, Kimura and Altman 2017 Testing Results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8153400" cy="530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480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3" name="Rectangle 11272">
            <a:extLst>
              <a:ext uri="{FF2B5EF4-FFF2-40B4-BE49-F238E27FC236}">
                <a16:creationId xmlns:a16="http://schemas.microsoft.com/office/drawing/2014/main" id="{EAE48C4B-3A90-42C3-BA00-6092B4771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90722" y="329184"/>
            <a:ext cx="5170932" cy="1783080"/>
          </a:xfrm>
        </p:spPr>
        <p:txBody>
          <a:bodyPr anchor="b">
            <a:normAutofit/>
          </a:bodyPr>
          <a:lstStyle/>
          <a:p>
            <a:r>
              <a:rPr lang="en-US" sz="4700"/>
              <a:t>Conclusions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9" r="11983" b="-2"/>
          <a:stretch/>
        </p:blipFill>
        <p:spPr bwMode="auto">
          <a:xfrm>
            <a:off x="20" y="10"/>
            <a:ext cx="3030982" cy="4193753"/>
          </a:xfrm>
          <a:custGeom>
            <a:avLst/>
            <a:gdLst/>
            <a:ahLst/>
            <a:cxnLst/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5" name="sketch line">
            <a:extLst>
              <a:ext uri="{FF2B5EF4-FFF2-40B4-BE49-F238E27FC236}">
                <a16:creationId xmlns:a16="http://schemas.microsoft.com/office/drawing/2014/main" id="{F919E280-CA27-4214-97E6-294E0C3BC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2463186"/>
            <a:ext cx="3182691" cy="18288"/>
          </a:xfrm>
          <a:custGeom>
            <a:avLst/>
            <a:gdLst>
              <a:gd name="connsiteX0" fmla="*/ 0 w 3182691"/>
              <a:gd name="connsiteY0" fmla="*/ 0 h 18288"/>
              <a:gd name="connsiteX1" fmla="*/ 636538 w 3182691"/>
              <a:gd name="connsiteY1" fmla="*/ 0 h 18288"/>
              <a:gd name="connsiteX2" fmla="*/ 1273076 w 3182691"/>
              <a:gd name="connsiteY2" fmla="*/ 0 h 18288"/>
              <a:gd name="connsiteX3" fmla="*/ 1909615 w 3182691"/>
              <a:gd name="connsiteY3" fmla="*/ 0 h 18288"/>
              <a:gd name="connsiteX4" fmla="*/ 2482499 w 3182691"/>
              <a:gd name="connsiteY4" fmla="*/ 0 h 18288"/>
              <a:gd name="connsiteX5" fmla="*/ 3182691 w 3182691"/>
              <a:gd name="connsiteY5" fmla="*/ 0 h 18288"/>
              <a:gd name="connsiteX6" fmla="*/ 3182691 w 3182691"/>
              <a:gd name="connsiteY6" fmla="*/ 18288 h 18288"/>
              <a:gd name="connsiteX7" fmla="*/ 2609807 w 3182691"/>
              <a:gd name="connsiteY7" fmla="*/ 18288 h 18288"/>
              <a:gd name="connsiteX8" fmla="*/ 2068749 w 3182691"/>
              <a:gd name="connsiteY8" fmla="*/ 18288 h 18288"/>
              <a:gd name="connsiteX9" fmla="*/ 1432211 w 3182691"/>
              <a:gd name="connsiteY9" fmla="*/ 18288 h 18288"/>
              <a:gd name="connsiteX10" fmla="*/ 859327 w 3182691"/>
              <a:gd name="connsiteY10" fmla="*/ 18288 h 18288"/>
              <a:gd name="connsiteX11" fmla="*/ 0 w 3182691"/>
              <a:gd name="connsiteY11" fmla="*/ 18288 h 18288"/>
              <a:gd name="connsiteX12" fmla="*/ 0 w 3182691"/>
              <a:gd name="connsiteY12" fmla="*/ 0 h 18288"/>
              <a:gd name="connsiteX0" fmla="*/ 0 w 3182691"/>
              <a:gd name="connsiteY0" fmla="*/ 0 h 18288"/>
              <a:gd name="connsiteX1" fmla="*/ 572884 w 3182691"/>
              <a:gd name="connsiteY1" fmla="*/ 0 h 18288"/>
              <a:gd name="connsiteX2" fmla="*/ 1113942 w 3182691"/>
              <a:gd name="connsiteY2" fmla="*/ 0 h 18288"/>
              <a:gd name="connsiteX3" fmla="*/ 1686826 w 3182691"/>
              <a:gd name="connsiteY3" fmla="*/ 0 h 18288"/>
              <a:gd name="connsiteX4" fmla="*/ 2323364 w 3182691"/>
              <a:gd name="connsiteY4" fmla="*/ 0 h 18288"/>
              <a:gd name="connsiteX5" fmla="*/ 3182691 w 3182691"/>
              <a:gd name="connsiteY5" fmla="*/ 0 h 18288"/>
              <a:gd name="connsiteX6" fmla="*/ 3182691 w 3182691"/>
              <a:gd name="connsiteY6" fmla="*/ 18288 h 18288"/>
              <a:gd name="connsiteX7" fmla="*/ 2546153 w 3182691"/>
              <a:gd name="connsiteY7" fmla="*/ 18288 h 18288"/>
              <a:gd name="connsiteX8" fmla="*/ 1845961 w 3182691"/>
              <a:gd name="connsiteY8" fmla="*/ 18288 h 18288"/>
              <a:gd name="connsiteX9" fmla="*/ 1304903 w 3182691"/>
              <a:gd name="connsiteY9" fmla="*/ 18288 h 18288"/>
              <a:gd name="connsiteX10" fmla="*/ 604711 w 3182691"/>
              <a:gd name="connsiteY10" fmla="*/ 18288 h 18288"/>
              <a:gd name="connsiteX11" fmla="*/ 0 w 3182691"/>
              <a:gd name="connsiteY11" fmla="*/ 18288 h 18288"/>
              <a:gd name="connsiteX12" fmla="*/ 0 w 3182691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8288" fill="none" extrusionOk="0">
                <a:moveTo>
                  <a:pt x="0" y="0"/>
                </a:moveTo>
                <a:cubicBezTo>
                  <a:pt x="225870" y="33585"/>
                  <a:pt x="418138" y="17639"/>
                  <a:pt x="636538" y="0"/>
                </a:cubicBezTo>
                <a:cubicBezTo>
                  <a:pt x="866402" y="-9774"/>
                  <a:pt x="1016900" y="-17532"/>
                  <a:pt x="1273076" y="0"/>
                </a:cubicBezTo>
                <a:cubicBezTo>
                  <a:pt x="1519343" y="-34410"/>
                  <a:pt x="1705438" y="-53754"/>
                  <a:pt x="1909615" y="0"/>
                </a:cubicBezTo>
                <a:cubicBezTo>
                  <a:pt x="2120433" y="2855"/>
                  <a:pt x="2209200" y="-17463"/>
                  <a:pt x="2482499" y="0"/>
                </a:cubicBezTo>
                <a:cubicBezTo>
                  <a:pt x="2733571" y="54170"/>
                  <a:pt x="2997997" y="-48885"/>
                  <a:pt x="3182691" y="0"/>
                </a:cubicBezTo>
                <a:cubicBezTo>
                  <a:pt x="3182657" y="4844"/>
                  <a:pt x="3182281" y="11009"/>
                  <a:pt x="3182691" y="18288"/>
                </a:cubicBezTo>
                <a:cubicBezTo>
                  <a:pt x="2941063" y="3169"/>
                  <a:pt x="2872422" y="16194"/>
                  <a:pt x="2609807" y="18288"/>
                </a:cubicBezTo>
                <a:cubicBezTo>
                  <a:pt x="2341801" y="10032"/>
                  <a:pt x="2328606" y="28832"/>
                  <a:pt x="2068749" y="18288"/>
                </a:cubicBezTo>
                <a:cubicBezTo>
                  <a:pt x="1813820" y="1121"/>
                  <a:pt x="1714804" y="37605"/>
                  <a:pt x="1432211" y="18288"/>
                </a:cubicBezTo>
                <a:cubicBezTo>
                  <a:pt x="1164810" y="-27006"/>
                  <a:pt x="993140" y="27575"/>
                  <a:pt x="859327" y="18288"/>
                </a:cubicBezTo>
                <a:cubicBezTo>
                  <a:pt x="750703" y="-24974"/>
                  <a:pt x="236193" y="38731"/>
                  <a:pt x="0" y="18288"/>
                </a:cubicBezTo>
                <a:cubicBezTo>
                  <a:pt x="-649" y="11698"/>
                  <a:pt x="663" y="5413"/>
                  <a:pt x="0" y="0"/>
                </a:cubicBezTo>
                <a:close/>
              </a:path>
              <a:path w="3182691" h="18288" stroke="0" extrusionOk="0">
                <a:moveTo>
                  <a:pt x="0" y="0"/>
                </a:moveTo>
                <a:cubicBezTo>
                  <a:pt x="243084" y="-23531"/>
                  <a:pt x="399010" y="-30989"/>
                  <a:pt x="572884" y="0"/>
                </a:cubicBezTo>
                <a:cubicBezTo>
                  <a:pt x="745196" y="46048"/>
                  <a:pt x="956262" y="22379"/>
                  <a:pt x="1113942" y="0"/>
                </a:cubicBezTo>
                <a:cubicBezTo>
                  <a:pt x="1345494" y="6575"/>
                  <a:pt x="1537971" y="57434"/>
                  <a:pt x="1686826" y="0"/>
                </a:cubicBezTo>
                <a:cubicBezTo>
                  <a:pt x="1847487" y="-5870"/>
                  <a:pt x="2194651" y="-1232"/>
                  <a:pt x="2323364" y="0"/>
                </a:cubicBezTo>
                <a:cubicBezTo>
                  <a:pt x="2488731" y="36406"/>
                  <a:pt x="2902092" y="-40336"/>
                  <a:pt x="3182691" y="0"/>
                </a:cubicBezTo>
                <a:cubicBezTo>
                  <a:pt x="3182166" y="5049"/>
                  <a:pt x="3182884" y="12044"/>
                  <a:pt x="3182691" y="18288"/>
                </a:cubicBezTo>
                <a:cubicBezTo>
                  <a:pt x="3012562" y="-37820"/>
                  <a:pt x="2765408" y="35618"/>
                  <a:pt x="2546153" y="18288"/>
                </a:cubicBezTo>
                <a:cubicBezTo>
                  <a:pt x="2331952" y="13878"/>
                  <a:pt x="2142129" y="19805"/>
                  <a:pt x="1845961" y="18288"/>
                </a:cubicBezTo>
                <a:cubicBezTo>
                  <a:pt x="1537526" y="31994"/>
                  <a:pt x="1468653" y="-6175"/>
                  <a:pt x="1304903" y="18288"/>
                </a:cubicBezTo>
                <a:cubicBezTo>
                  <a:pt x="1191987" y="26138"/>
                  <a:pt x="927061" y="14626"/>
                  <a:pt x="604711" y="18288"/>
                </a:cubicBezTo>
                <a:cubicBezTo>
                  <a:pt x="273947" y="45577"/>
                  <a:pt x="111622" y="-24554"/>
                  <a:pt x="0" y="18288"/>
                </a:cubicBezTo>
                <a:cubicBezTo>
                  <a:pt x="-39" y="12511"/>
                  <a:pt x="-381" y="8039"/>
                  <a:pt x="0" y="0"/>
                </a:cubicBezTo>
                <a:close/>
              </a:path>
              <a:path w="3182691" h="18288" fill="none" stroke="0" extrusionOk="0">
                <a:moveTo>
                  <a:pt x="0" y="0"/>
                </a:moveTo>
                <a:cubicBezTo>
                  <a:pt x="245832" y="29445"/>
                  <a:pt x="388924" y="-28919"/>
                  <a:pt x="636538" y="0"/>
                </a:cubicBezTo>
                <a:cubicBezTo>
                  <a:pt x="838014" y="3247"/>
                  <a:pt x="1005059" y="8075"/>
                  <a:pt x="1273076" y="0"/>
                </a:cubicBezTo>
                <a:cubicBezTo>
                  <a:pt x="1555121" y="-15110"/>
                  <a:pt x="1674116" y="-4878"/>
                  <a:pt x="1909615" y="0"/>
                </a:cubicBezTo>
                <a:cubicBezTo>
                  <a:pt x="2127874" y="21642"/>
                  <a:pt x="2229467" y="-10228"/>
                  <a:pt x="2482499" y="0"/>
                </a:cubicBezTo>
                <a:cubicBezTo>
                  <a:pt x="2772379" y="28915"/>
                  <a:pt x="3003217" y="-43687"/>
                  <a:pt x="3182691" y="0"/>
                </a:cubicBezTo>
                <a:cubicBezTo>
                  <a:pt x="3183005" y="4158"/>
                  <a:pt x="3181712" y="12539"/>
                  <a:pt x="3182691" y="18288"/>
                </a:cubicBezTo>
                <a:cubicBezTo>
                  <a:pt x="2948637" y="17089"/>
                  <a:pt x="2873728" y="22327"/>
                  <a:pt x="2609807" y="18288"/>
                </a:cubicBezTo>
                <a:cubicBezTo>
                  <a:pt x="2342839" y="11870"/>
                  <a:pt x="2331621" y="30535"/>
                  <a:pt x="2068749" y="18288"/>
                </a:cubicBezTo>
                <a:cubicBezTo>
                  <a:pt x="1813814" y="-7352"/>
                  <a:pt x="1700576" y="36739"/>
                  <a:pt x="1432211" y="18288"/>
                </a:cubicBezTo>
                <a:cubicBezTo>
                  <a:pt x="1148444" y="-27053"/>
                  <a:pt x="987622" y="2403"/>
                  <a:pt x="859327" y="18288"/>
                </a:cubicBezTo>
                <a:cubicBezTo>
                  <a:pt x="743387" y="37422"/>
                  <a:pt x="194182" y="18789"/>
                  <a:pt x="0" y="18288"/>
                </a:cubicBezTo>
                <a:cubicBezTo>
                  <a:pt x="20" y="11469"/>
                  <a:pt x="-29" y="515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182691"/>
                      <a:gd name="connsiteY0" fmla="*/ 0 h 18288"/>
                      <a:gd name="connsiteX1" fmla="*/ 636538 w 3182691"/>
                      <a:gd name="connsiteY1" fmla="*/ 0 h 18288"/>
                      <a:gd name="connsiteX2" fmla="*/ 1273076 w 3182691"/>
                      <a:gd name="connsiteY2" fmla="*/ 0 h 18288"/>
                      <a:gd name="connsiteX3" fmla="*/ 1909615 w 3182691"/>
                      <a:gd name="connsiteY3" fmla="*/ 0 h 18288"/>
                      <a:gd name="connsiteX4" fmla="*/ 2482499 w 3182691"/>
                      <a:gd name="connsiteY4" fmla="*/ 0 h 18288"/>
                      <a:gd name="connsiteX5" fmla="*/ 3182691 w 3182691"/>
                      <a:gd name="connsiteY5" fmla="*/ 0 h 18288"/>
                      <a:gd name="connsiteX6" fmla="*/ 3182691 w 3182691"/>
                      <a:gd name="connsiteY6" fmla="*/ 18288 h 18288"/>
                      <a:gd name="connsiteX7" fmla="*/ 2609807 w 3182691"/>
                      <a:gd name="connsiteY7" fmla="*/ 18288 h 18288"/>
                      <a:gd name="connsiteX8" fmla="*/ 2068749 w 3182691"/>
                      <a:gd name="connsiteY8" fmla="*/ 18288 h 18288"/>
                      <a:gd name="connsiteX9" fmla="*/ 1432211 w 3182691"/>
                      <a:gd name="connsiteY9" fmla="*/ 18288 h 18288"/>
                      <a:gd name="connsiteX10" fmla="*/ 859327 w 3182691"/>
                      <a:gd name="connsiteY10" fmla="*/ 18288 h 18288"/>
                      <a:gd name="connsiteX11" fmla="*/ 0 w 3182691"/>
                      <a:gd name="connsiteY11" fmla="*/ 18288 h 18288"/>
                      <a:gd name="connsiteX12" fmla="*/ 0 w 3182691"/>
                      <a:gd name="connsiteY12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82691" h="18288" fill="none" extrusionOk="0">
                        <a:moveTo>
                          <a:pt x="0" y="0"/>
                        </a:moveTo>
                        <a:cubicBezTo>
                          <a:pt x="253588" y="25878"/>
                          <a:pt x="409323" y="-5359"/>
                          <a:pt x="636538" y="0"/>
                        </a:cubicBezTo>
                        <a:cubicBezTo>
                          <a:pt x="863753" y="5359"/>
                          <a:pt x="1013406" y="3458"/>
                          <a:pt x="1273076" y="0"/>
                        </a:cubicBezTo>
                        <a:cubicBezTo>
                          <a:pt x="1532746" y="-3458"/>
                          <a:pt x="1697408" y="-16840"/>
                          <a:pt x="1909615" y="0"/>
                        </a:cubicBezTo>
                        <a:cubicBezTo>
                          <a:pt x="2121822" y="16840"/>
                          <a:pt x="2213494" y="-18555"/>
                          <a:pt x="2482499" y="0"/>
                        </a:cubicBezTo>
                        <a:cubicBezTo>
                          <a:pt x="2751504" y="18555"/>
                          <a:pt x="3004132" y="-28750"/>
                          <a:pt x="3182691" y="0"/>
                        </a:cubicBezTo>
                        <a:cubicBezTo>
                          <a:pt x="3183133" y="4516"/>
                          <a:pt x="3181864" y="12266"/>
                          <a:pt x="3182691" y="18288"/>
                        </a:cubicBezTo>
                        <a:cubicBezTo>
                          <a:pt x="2947041" y="16687"/>
                          <a:pt x="2875741" y="22937"/>
                          <a:pt x="2609807" y="18288"/>
                        </a:cubicBezTo>
                        <a:cubicBezTo>
                          <a:pt x="2343873" y="13639"/>
                          <a:pt x="2331203" y="31729"/>
                          <a:pt x="2068749" y="18288"/>
                        </a:cubicBezTo>
                        <a:cubicBezTo>
                          <a:pt x="1806295" y="4847"/>
                          <a:pt x="1713773" y="47088"/>
                          <a:pt x="1432211" y="18288"/>
                        </a:cubicBezTo>
                        <a:cubicBezTo>
                          <a:pt x="1150649" y="-10512"/>
                          <a:pt x="982765" y="3747"/>
                          <a:pt x="859327" y="18288"/>
                        </a:cubicBezTo>
                        <a:cubicBezTo>
                          <a:pt x="735889" y="32829"/>
                          <a:pt x="254183" y="35231"/>
                          <a:pt x="0" y="18288"/>
                        </a:cubicBezTo>
                        <a:cubicBezTo>
                          <a:pt x="-306" y="11477"/>
                          <a:pt x="485" y="4355"/>
                          <a:pt x="0" y="0"/>
                        </a:cubicBezTo>
                        <a:close/>
                      </a:path>
                      <a:path w="3182691" h="18288" stroke="0" extrusionOk="0">
                        <a:moveTo>
                          <a:pt x="0" y="0"/>
                        </a:moveTo>
                        <a:cubicBezTo>
                          <a:pt x="247695" y="-19360"/>
                          <a:pt x="392581" y="-28596"/>
                          <a:pt x="572884" y="0"/>
                        </a:cubicBezTo>
                        <a:cubicBezTo>
                          <a:pt x="753187" y="28596"/>
                          <a:pt x="922042" y="4121"/>
                          <a:pt x="1113942" y="0"/>
                        </a:cubicBezTo>
                        <a:cubicBezTo>
                          <a:pt x="1305842" y="-4121"/>
                          <a:pt x="1501806" y="28092"/>
                          <a:pt x="1686826" y="0"/>
                        </a:cubicBezTo>
                        <a:cubicBezTo>
                          <a:pt x="1871846" y="-28092"/>
                          <a:pt x="2170181" y="-20672"/>
                          <a:pt x="2323364" y="0"/>
                        </a:cubicBezTo>
                        <a:cubicBezTo>
                          <a:pt x="2476547" y="20672"/>
                          <a:pt x="2919163" y="6097"/>
                          <a:pt x="3182691" y="0"/>
                        </a:cubicBezTo>
                        <a:cubicBezTo>
                          <a:pt x="3183268" y="4624"/>
                          <a:pt x="3183510" y="11191"/>
                          <a:pt x="3182691" y="18288"/>
                        </a:cubicBezTo>
                        <a:cubicBezTo>
                          <a:pt x="3026064" y="-10849"/>
                          <a:pt x="2775005" y="23067"/>
                          <a:pt x="2546153" y="18288"/>
                        </a:cubicBezTo>
                        <a:cubicBezTo>
                          <a:pt x="2317301" y="13509"/>
                          <a:pt x="2164351" y="-9884"/>
                          <a:pt x="1845961" y="18288"/>
                        </a:cubicBezTo>
                        <a:cubicBezTo>
                          <a:pt x="1527571" y="46460"/>
                          <a:pt x="1455006" y="5824"/>
                          <a:pt x="1304903" y="18288"/>
                        </a:cubicBezTo>
                        <a:cubicBezTo>
                          <a:pt x="1154800" y="30752"/>
                          <a:pt x="942107" y="-12056"/>
                          <a:pt x="604711" y="18288"/>
                        </a:cubicBezTo>
                        <a:cubicBezTo>
                          <a:pt x="267315" y="48632"/>
                          <a:pt x="141927" y="-8395"/>
                          <a:pt x="0" y="18288"/>
                        </a:cubicBezTo>
                        <a:cubicBezTo>
                          <a:pt x="-171" y="12755"/>
                          <a:pt x="-690" y="793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 descr="Image result for research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0" r="4" b="1142"/>
          <a:stretch/>
        </p:blipFill>
        <p:spPr bwMode="auto">
          <a:xfrm>
            <a:off x="20" y="4267200"/>
            <a:ext cx="3038291" cy="2590800"/>
          </a:xfrm>
          <a:custGeom>
            <a:avLst/>
            <a:gdLst/>
            <a:ahLst/>
            <a:cxnLst/>
            <a:rect l="l" t="t" r="r" b="b"/>
            <a:pathLst>
              <a:path w="4051081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cubicBezTo>
                  <a:pt x="4042100" y="1477465"/>
                  <a:pt x="4059584" y="1566941"/>
                  <a:pt x="4046914" y="1661622"/>
                </a:cubicBezTo>
                <a:cubicBezTo>
                  <a:pt x="4039566" y="1720003"/>
                  <a:pt x="4037919" y="177965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0722" y="2706624"/>
            <a:ext cx="5170932" cy="3483864"/>
          </a:xfrm>
        </p:spPr>
        <p:txBody>
          <a:bodyPr>
            <a:normAutofit/>
          </a:bodyPr>
          <a:lstStyle/>
          <a:p>
            <a:r>
              <a:rPr lang="en-US" sz="1900" b="1"/>
              <a:t>Machine learning </a:t>
            </a:r>
            <a:r>
              <a:rPr lang="en-US" sz="1900"/>
              <a:t>and</a:t>
            </a:r>
            <a:r>
              <a:rPr lang="en-US" sz="1900" b="1"/>
              <a:t> artificial intelligence </a:t>
            </a:r>
            <a:r>
              <a:rPr lang="en-US" sz="1900"/>
              <a:t>can be used to significantly </a:t>
            </a:r>
            <a:r>
              <a:rPr lang="en-US" sz="1900" b="1"/>
              <a:t>improve</a:t>
            </a:r>
            <a:r>
              <a:rPr lang="en-US" sz="1900"/>
              <a:t> corporate credit risk assessment and prediction.</a:t>
            </a:r>
          </a:p>
          <a:p>
            <a:r>
              <a:rPr lang="en-US" sz="1900"/>
              <a:t>Potentially similar types of tools may be useful in identifying and assessing other types of credit risk such as mortgages or retail loans.</a:t>
            </a:r>
          </a:p>
          <a:p>
            <a:r>
              <a:rPr lang="en-US" sz="1900"/>
              <a:t>New models with other predictive variables using other advanced algorithms are just waiting to be found that might improve these results further.</a:t>
            </a:r>
          </a:p>
        </p:txBody>
      </p:sp>
    </p:spTree>
    <p:extLst>
      <p:ext uri="{BB962C8B-B14F-4D97-AF65-F5344CB8AC3E}">
        <p14:creationId xmlns:p14="http://schemas.microsoft.com/office/powerpoint/2010/main" val="1179035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76FB6-48F2-A0B8-C1E2-64C70F544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639193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CRISP DM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254BE8-DE4D-C1DE-EAFF-1BC47B72F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96" b="1383"/>
          <a:stretch/>
        </p:blipFill>
        <p:spPr>
          <a:xfrm>
            <a:off x="2567516" y="1007306"/>
            <a:ext cx="6948678" cy="555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51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420B6-4C3A-F2CA-3A99-E11600C1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CRISP-DM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07404-538C-7EDD-6D75-235EFC081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The </a:t>
            </a:r>
            <a:r>
              <a:rPr lang="en-US" dirty="0" err="1"/>
              <a:t>CRoss</a:t>
            </a:r>
            <a:r>
              <a:rPr lang="en-US" dirty="0"/>
              <a:t> Industry Standard Process for Data Mining (CRISP-DM) is a process model that serves as the base for a data science process. It has six sequential phases:</a:t>
            </a:r>
          </a:p>
          <a:p>
            <a:endParaRPr lang="en-US" dirty="0"/>
          </a:p>
          <a:p>
            <a:r>
              <a:rPr lang="en-US" dirty="0"/>
              <a:t>Business understanding – What does the business need?</a:t>
            </a:r>
          </a:p>
          <a:p>
            <a:r>
              <a:rPr lang="en-US" dirty="0"/>
              <a:t>Data understanding – What data do we have / need? Is it clean?</a:t>
            </a:r>
          </a:p>
          <a:p>
            <a:r>
              <a:rPr lang="en-US" dirty="0"/>
              <a:t>Data preparation – How do we organize the data for modeling?</a:t>
            </a:r>
          </a:p>
          <a:p>
            <a:r>
              <a:rPr lang="en-US" dirty="0"/>
              <a:t>Modeling – What modeling techniques should we apply?</a:t>
            </a:r>
          </a:p>
          <a:p>
            <a:r>
              <a:rPr lang="en-US" dirty="0"/>
              <a:t>Evaluation – Which model best meets the business objectives?</a:t>
            </a:r>
          </a:p>
          <a:p>
            <a:r>
              <a:rPr lang="en-US" dirty="0"/>
              <a:t>Deployment – How do stakeholders access the results?</a:t>
            </a:r>
          </a:p>
          <a:p>
            <a:r>
              <a:rPr lang="en-US" dirty="0"/>
              <a:t>Published in 1999 to standardize data mining processes across industries, it has since become the most common methodology for data mining, analytics, and data science projects.</a:t>
            </a:r>
          </a:p>
          <a:p>
            <a:endParaRPr lang="en-US" dirty="0"/>
          </a:p>
          <a:p>
            <a:r>
              <a:rPr lang="en-US" dirty="0"/>
              <a:t>Data science teams that combine a loose implementation of CRISP-DM with overarching team-based agile project management approaches will likely see the best results.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55002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628650" y="122163"/>
            <a:ext cx="7886700" cy="1325563"/>
          </a:xfrm>
        </p:spPr>
        <p:txBody>
          <a:bodyPr/>
          <a:lstStyle/>
          <a:p>
            <a:r>
              <a:rPr lang="en-US" altLang="en-US" dirty="0"/>
              <a:t>Outline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462656"/>
            <a:ext cx="3657600" cy="2273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Diagram 4"/>
          <p:cNvGraphicFramePr/>
          <p:nvPr/>
        </p:nvGraphicFramePr>
        <p:xfrm>
          <a:off x="457200" y="838200"/>
          <a:ext cx="5181600" cy="2677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292" name="Picture 4" descr="Image result for machine learning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426858"/>
            <a:ext cx="3301674" cy="230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585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anchor="b">
            <a:normAutofit/>
          </a:bodyPr>
          <a:lstStyle/>
          <a:p>
            <a:r>
              <a:rPr lang="en-US" sz="4700"/>
              <a:t>Altman's Z-Score</a:t>
            </a:r>
          </a:p>
        </p:txBody>
      </p:sp>
      <p:sp>
        <p:nvSpPr>
          <p:cNvPr id="205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960120 w 8229600"/>
              <a:gd name="connsiteY2" fmla="*/ 0 h 18288"/>
              <a:gd name="connsiteX3" fmla="*/ 1481328 w 8229600"/>
              <a:gd name="connsiteY3" fmla="*/ 0 h 18288"/>
              <a:gd name="connsiteX4" fmla="*/ 2167128 w 8229600"/>
              <a:gd name="connsiteY4" fmla="*/ 0 h 18288"/>
              <a:gd name="connsiteX5" fmla="*/ 2935224 w 8229600"/>
              <a:gd name="connsiteY5" fmla="*/ 0 h 18288"/>
              <a:gd name="connsiteX6" fmla="*/ 3785616 w 8229600"/>
              <a:gd name="connsiteY6" fmla="*/ 0 h 18288"/>
              <a:gd name="connsiteX7" fmla="*/ 4636008 w 8229600"/>
              <a:gd name="connsiteY7" fmla="*/ 0 h 18288"/>
              <a:gd name="connsiteX8" fmla="*/ 5239512 w 8229600"/>
              <a:gd name="connsiteY8" fmla="*/ 0 h 18288"/>
              <a:gd name="connsiteX9" fmla="*/ 6007608 w 8229600"/>
              <a:gd name="connsiteY9" fmla="*/ 0 h 18288"/>
              <a:gd name="connsiteX10" fmla="*/ 6693408 w 8229600"/>
              <a:gd name="connsiteY10" fmla="*/ 0 h 18288"/>
              <a:gd name="connsiteX11" fmla="*/ 7296912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626096 w 8229600"/>
              <a:gd name="connsiteY14" fmla="*/ 18288 h 18288"/>
              <a:gd name="connsiteX15" fmla="*/ 7022592 w 8229600"/>
              <a:gd name="connsiteY15" fmla="*/ 18288 h 18288"/>
              <a:gd name="connsiteX16" fmla="*/ 6172200 w 8229600"/>
              <a:gd name="connsiteY16" fmla="*/ 18288 h 18288"/>
              <a:gd name="connsiteX17" fmla="*/ 5650992 w 8229600"/>
              <a:gd name="connsiteY17" fmla="*/ 18288 h 18288"/>
              <a:gd name="connsiteX18" fmla="*/ 4882896 w 8229600"/>
              <a:gd name="connsiteY18" fmla="*/ 18288 h 18288"/>
              <a:gd name="connsiteX19" fmla="*/ 4443984 w 8229600"/>
              <a:gd name="connsiteY19" fmla="*/ 18288 h 18288"/>
              <a:gd name="connsiteX20" fmla="*/ 3758184 w 8229600"/>
              <a:gd name="connsiteY20" fmla="*/ 18288 h 18288"/>
              <a:gd name="connsiteX21" fmla="*/ 3236976 w 8229600"/>
              <a:gd name="connsiteY21" fmla="*/ 18288 h 18288"/>
              <a:gd name="connsiteX22" fmla="*/ 2386584 w 8229600"/>
              <a:gd name="connsiteY22" fmla="*/ 18288 h 18288"/>
              <a:gd name="connsiteX23" fmla="*/ 1947672 w 8229600"/>
              <a:gd name="connsiteY23" fmla="*/ 18288 h 18288"/>
              <a:gd name="connsiteX24" fmla="*/ 1261872 w 8229600"/>
              <a:gd name="connsiteY24" fmla="*/ 18288 h 18288"/>
              <a:gd name="connsiteX25" fmla="*/ 822960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w="8229600" h="18288" fill="none" stroke="0" extrusionOk="0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8229600"/>
                      <a:gd name="connsiteY0" fmla="*/ 0 h 18288"/>
                      <a:gd name="connsiteX1" fmla="*/ 521208 w 8229600"/>
                      <a:gd name="connsiteY1" fmla="*/ 0 h 18288"/>
                      <a:gd name="connsiteX2" fmla="*/ 1371600 w 8229600"/>
                      <a:gd name="connsiteY2" fmla="*/ 0 h 18288"/>
                      <a:gd name="connsiteX3" fmla="*/ 2221992 w 8229600"/>
                      <a:gd name="connsiteY3" fmla="*/ 0 h 18288"/>
                      <a:gd name="connsiteX4" fmla="*/ 3072384 w 8229600"/>
                      <a:gd name="connsiteY4" fmla="*/ 0 h 18288"/>
                      <a:gd name="connsiteX5" fmla="*/ 3511296 w 8229600"/>
                      <a:gd name="connsiteY5" fmla="*/ 0 h 18288"/>
                      <a:gd name="connsiteX6" fmla="*/ 4114800 w 8229600"/>
                      <a:gd name="connsiteY6" fmla="*/ 0 h 18288"/>
                      <a:gd name="connsiteX7" fmla="*/ 4553712 w 8229600"/>
                      <a:gd name="connsiteY7" fmla="*/ 0 h 18288"/>
                      <a:gd name="connsiteX8" fmla="*/ 5239512 w 8229600"/>
                      <a:gd name="connsiteY8" fmla="*/ 0 h 18288"/>
                      <a:gd name="connsiteX9" fmla="*/ 5843016 w 8229600"/>
                      <a:gd name="connsiteY9" fmla="*/ 0 h 18288"/>
                      <a:gd name="connsiteX10" fmla="*/ 6611112 w 8229600"/>
                      <a:gd name="connsiteY10" fmla="*/ 0 h 18288"/>
                      <a:gd name="connsiteX11" fmla="*/ 7461504 w 8229600"/>
                      <a:gd name="connsiteY11" fmla="*/ 0 h 18288"/>
                      <a:gd name="connsiteX12" fmla="*/ 8229600 w 8229600"/>
                      <a:gd name="connsiteY12" fmla="*/ 0 h 18288"/>
                      <a:gd name="connsiteX13" fmla="*/ 8229600 w 8229600"/>
                      <a:gd name="connsiteY13" fmla="*/ 18288 h 18288"/>
                      <a:gd name="connsiteX14" fmla="*/ 7461504 w 8229600"/>
                      <a:gd name="connsiteY14" fmla="*/ 18288 h 18288"/>
                      <a:gd name="connsiteX15" fmla="*/ 6940296 w 8229600"/>
                      <a:gd name="connsiteY15" fmla="*/ 18288 h 18288"/>
                      <a:gd name="connsiteX16" fmla="*/ 6419088 w 8229600"/>
                      <a:gd name="connsiteY16" fmla="*/ 18288 h 18288"/>
                      <a:gd name="connsiteX17" fmla="*/ 5650992 w 8229600"/>
                      <a:gd name="connsiteY17" fmla="*/ 18288 h 18288"/>
                      <a:gd name="connsiteX18" fmla="*/ 5129784 w 8229600"/>
                      <a:gd name="connsiteY18" fmla="*/ 18288 h 18288"/>
                      <a:gd name="connsiteX19" fmla="*/ 4690872 w 8229600"/>
                      <a:gd name="connsiteY19" fmla="*/ 18288 h 18288"/>
                      <a:gd name="connsiteX20" fmla="*/ 4087368 w 8229600"/>
                      <a:gd name="connsiteY20" fmla="*/ 18288 h 18288"/>
                      <a:gd name="connsiteX21" fmla="*/ 3401568 w 8229600"/>
                      <a:gd name="connsiteY21" fmla="*/ 18288 h 18288"/>
                      <a:gd name="connsiteX22" fmla="*/ 2798064 w 8229600"/>
                      <a:gd name="connsiteY22" fmla="*/ 18288 h 18288"/>
                      <a:gd name="connsiteX23" fmla="*/ 2276856 w 8229600"/>
                      <a:gd name="connsiteY23" fmla="*/ 18288 h 18288"/>
                      <a:gd name="connsiteX24" fmla="*/ 1426464 w 8229600"/>
                      <a:gd name="connsiteY24" fmla="*/ 18288 h 18288"/>
                      <a:gd name="connsiteX25" fmla="*/ 740664 w 8229600"/>
                      <a:gd name="connsiteY25" fmla="*/ 18288 h 18288"/>
                      <a:gd name="connsiteX26" fmla="*/ 0 w 8229600"/>
                      <a:gd name="connsiteY26" fmla="*/ 18288 h 18288"/>
                      <a:gd name="connsiteX27" fmla="*/ 0 w 8229600"/>
                      <a:gd name="connsiteY27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8229600" h="18288" fill="none" extrusionOk="0">
                        <a:moveTo>
                          <a:pt x="0" y="0"/>
                        </a:moveTo>
                        <a:cubicBezTo>
                          <a:pt x="227594" y="-4267"/>
                          <a:pt x="329693" y="13251"/>
                          <a:pt x="521208" y="0"/>
                        </a:cubicBezTo>
                        <a:cubicBezTo>
                          <a:pt x="712723" y="-13251"/>
                          <a:pt x="1137373" y="-13618"/>
                          <a:pt x="1371600" y="0"/>
                        </a:cubicBezTo>
                        <a:cubicBezTo>
                          <a:pt x="1605827" y="13618"/>
                          <a:pt x="1975382" y="-27374"/>
                          <a:pt x="2221992" y="0"/>
                        </a:cubicBezTo>
                        <a:cubicBezTo>
                          <a:pt x="2468602" y="27374"/>
                          <a:pt x="2863316" y="-20517"/>
                          <a:pt x="3072384" y="0"/>
                        </a:cubicBezTo>
                        <a:cubicBezTo>
                          <a:pt x="3281452" y="20517"/>
                          <a:pt x="3331438" y="10793"/>
                          <a:pt x="3511296" y="0"/>
                        </a:cubicBezTo>
                        <a:cubicBezTo>
                          <a:pt x="3691154" y="-10793"/>
                          <a:pt x="3906405" y="-29737"/>
                          <a:pt x="4114800" y="0"/>
                        </a:cubicBezTo>
                        <a:cubicBezTo>
                          <a:pt x="4323195" y="29737"/>
                          <a:pt x="4428852" y="-2234"/>
                          <a:pt x="4553712" y="0"/>
                        </a:cubicBezTo>
                        <a:cubicBezTo>
                          <a:pt x="4678572" y="2234"/>
                          <a:pt x="5065629" y="29368"/>
                          <a:pt x="5239512" y="0"/>
                        </a:cubicBezTo>
                        <a:cubicBezTo>
                          <a:pt x="5413395" y="-29368"/>
                          <a:pt x="5703888" y="11839"/>
                          <a:pt x="5843016" y="0"/>
                        </a:cubicBezTo>
                        <a:cubicBezTo>
                          <a:pt x="5982144" y="-11839"/>
                          <a:pt x="6260765" y="24719"/>
                          <a:pt x="6611112" y="0"/>
                        </a:cubicBezTo>
                        <a:cubicBezTo>
                          <a:pt x="6961459" y="-24719"/>
                          <a:pt x="7228293" y="32959"/>
                          <a:pt x="7461504" y="0"/>
                        </a:cubicBezTo>
                        <a:cubicBezTo>
                          <a:pt x="7694715" y="-32959"/>
                          <a:pt x="7990029" y="-3422"/>
                          <a:pt x="8229600" y="0"/>
                        </a:cubicBezTo>
                        <a:cubicBezTo>
                          <a:pt x="8228940" y="5812"/>
                          <a:pt x="8229447" y="9773"/>
                          <a:pt x="8229600" y="18288"/>
                        </a:cubicBezTo>
                        <a:cubicBezTo>
                          <a:pt x="7940706" y="-9293"/>
                          <a:pt x="7792584" y="-16009"/>
                          <a:pt x="7461504" y="18288"/>
                        </a:cubicBezTo>
                        <a:cubicBezTo>
                          <a:pt x="7130424" y="52585"/>
                          <a:pt x="7080072" y="43845"/>
                          <a:pt x="6940296" y="18288"/>
                        </a:cubicBezTo>
                        <a:cubicBezTo>
                          <a:pt x="6800520" y="-7269"/>
                          <a:pt x="6672872" y="26671"/>
                          <a:pt x="6419088" y="18288"/>
                        </a:cubicBezTo>
                        <a:cubicBezTo>
                          <a:pt x="6165304" y="9905"/>
                          <a:pt x="5869721" y="4987"/>
                          <a:pt x="5650992" y="18288"/>
                        </a:cubicBezTo>
                        <a:cubicBezTo>
                          <a:pt x="5432263" y="31589"/>
                          <a:pt x="5308310" y="3023"/>
                          <a:pt x="5129784" y="18288"/>
                        </a:cubicBezTo>
                        <a:cubicBezTo>
                          <a:pt x="4951258" y="33553"/>
                          <a:pt x="4799696" y="15357"/>
                          <a:pt x="4690872" y="18288"/>
                        </a:cubicBezTo>
                        <a:cubicBezTo>
                          <a:pt x="4582048" y="21219"/>
                          <a:pt x="4311124" y="-7836"/>
                          <a:pt x="4087368" y="18288"/>
                        </a:cubicBezTo>
                        <a:cubicBezTo>
                          <a:pt x="3863612" y="44412"/>
                          <a:pt x="3730288" y="13374"/>
                          <a:pt x="3401568" y="18288"/>
                        </a:cubicBezTo>
                        <a:cubicBezTo>
                          <a:pt x="3072848" y="23202"/>
                          <a:pt x="3020684" y="32425"/>
                          <a:pt x="2798064" y="18288"/>
                        </a:cubicBezTo>
                        <a:cubicBezTo>
                          <a:pt x="2575444" y="4151"/>
                          <a:pt x="2440915" y="-7352"/>
                          <a:pt x="2276856" y="18288"/>
                        </a:cubicBezTo>
                        <a:cubicBezTo>
                          <a:pt x="2112797" y="43928"/>
                          <a:pt x="1726502" y="-9560"/>
                          <a:pt x="1426464" y="18288"/>
                        </a:cubicBezTo>
                        <a:cubicBezTo>
                          <a:pt x="1126426" y="46136"/>
                          <a:pt x="992925" y="21016"/>
                          <a:pt x="740664" y="18288"/>
                        </a:cubicBezTo>
                        <a:cubicBezTo>
                          <a:pt x="488403" y="15560"/>
                          <a:pt x="195650" y="-16061"/>
                          <a:pt x="0" y="18288"/>
                        </a:cubicBezTo>
                        <a:cubicBezTo>
                          <a:pt x="348" y="9455"/>
                          <a:pt x="654" y="3983"/>
                          <a:pt x="0" y="0"/>
                        </a:cubicBezTo>
                        <a:close/>
                      </a:path>
                      <a:path w="8229600" h="18288" stroke="0" extrusionOk="0">
                        <a:moveTo>
                          <a:pt x="0" y="0"/>
                        </a:moveTo>
                        <a:cubicBezTo>
                          <a:pt x="259263" y="-9445"/>
                          <a:pt x="404731" y="4427"/>
                          <a:pt x="521208" y="0"/>
                        </a:cubicBezTo>
                        <a:cubicBezTo>
                          <a:pt x="637685" y="-4427"/>
                          <a:pt x="839187" y="564"/>
                          <a:pt x="960120" y="0"/>
                        </a:cubicBezTo>
                        <a:cubicBezTo>
                          <a:pt x="1081053" y="-564"/>
                          <a:pt x="1313469" y="-16481"/>
                          <a:pt x="1481328" y="0"/>
                        </a:cubicBezTo>
                        <a:cubicBezTo>
                          <a:pt x="1649187" y="16481"/>
                          <a:pt x="1885247" y="26161"/>
                          <a:pt x="2167128" y="0"/>
                        </a:cubicBezTo>
                        <a:cubicBezTo>
                          <a:pt x="2449009" y="-26161"/>
                          <a:pt x="2761875" y="-22202"/>
                          <a:pt x="2935224" y="0"/>
                        </a:cubicBezTo>
                        <a:cubicBezTo>
                          <a:pt x="3108573" y="22202"/>
                          <a:pt x="3540687" y="-2863"/>
                          <a:pt x="3785616" y="0"/>
                        </a:cubicBezTo>
                        <a:cubicBezTo>
                          <a:pt x="4030545" y="2863"/>
                          <a:pt x="4280774" y="-12442"/>
                          <a:pt x="4636008" y="0"/>
                        </a:cubicBezTo>
                        <a:cubicBezTo>
                          <a:pt x="4991242" y="12442"/>
                          <a:pt x="5025483" y="16914"/>
                          <a:pt x="5239512" y="0"/>
                        </a:cubicBezTo>
                        <a:cubicBezTo>
                          <a:pt x="5453541" y="-16914"/>
                          <a:pt x="5754008" y="16592"/>
                          <a:pt x="6007608" y="0"/>
                        </a:cubicBezTo>
                        <a:cubicBezTo>
                          <a:pt x="6261208" y="-16592"/>
                          <a:pt x="6407957" y="-11909"/>
                          <a:pt x="6693408" y="0"/>
                        </a:cubicBezTo>
                        <a:cubicBezTo>
                          <a:pt x="6978859" y="11909"/>
                          <a:pt x="7015437" y="-20890"/>
                          <a:pt x="7296912" y="0"/>
                        </a:cubicBezTo>
                        <a:cubicBezTo>
                          <a:pt x="7578387" y="20890"/>
                          <a:pt x="7859622" y="46406"/>
                          <a:pt x="8229600" y="0"/>
                        </a:cubicBezTo>
                        <a:cubicBezTo>
                          <a:pt x="8230508" y="6337"/>
                          <a:pt x="8228722" y="11778"/>
                          <a:pt x="8229600" y="18288"/>
                        </a:cubicBezTo>
                        <a:cubicBezTo>
                          <a:pt x="8075287" y="35054"/>
                          <a:pt x="7821366" y="21850"/>
                          <a:pt x="7626096" y="18288"/>
                        </a:cubicBezTo>
                        <a:cubicBezTo>
                          <a:pt x="7430826" y="14726"/>
                          <a:pt x="7320004" y="-9669"/>
                          <a:pt x="7022592" y="18288"/>
                        </a:cubicBezTo>
                        <a:cubicBezTo>
                          <a:pt x="6725180" y="46245"/>
                          <a:pt x="6348804" y="-14025"/>
                          <a:pt x="6172200" y="18288"/>
                        </a:cubicBezTo>
                        <a:cubicBezTo>
                          <a:pt x="5995596" y="50601"/>
                          <a:pt x="5788102" y="22890"/>
                          <a:pt x="5650992" y="18288"/>
                        </a:cubicBezTo>
                        <a:cubicBezTo>
                          <a:pt x="5513882" y="13686"/>
                          <a:pt x="5198399" y="29121"/>
                          <a:pt x="4882896" y="18288"/>
                        </a:cubicBezTo>
                        <a:cubicBezTo>
                          <a:pt x="4567393" y="7455"/>
                          <a:pt x="4557008" y="26965"/>
                          <a:pt x="4443984" y="18288"/>
                        </a:cubicBezTo>
                        <a:cubicBezTo>
                          <a:pt x="4330960" y="9611"/>
                          <a:pt x="4061674" y="28891"/>
                          <a:pt x="3758184" y="18288"/>
                        </a:cubicBezTo>
                        <a:cubicBezTo>
                          <a:pt x="3454694" y="7685"/>
                          <a:pt x="3380392" y="19119"/>
                          <a:pt x="3236976" y="18288"/>
                        </a:cubicBezTo>
                        <a:cubicBezTo>
                          <a:pt x="3093560" y="17457"/>
                          <a:pt x="2632116" y="37607"/>
                          <a:pt x="2386584" y="18288"/>
                        </a:cubicBezTo>
                        <a:cubicBezTo>
                          <a:pt x="2141052" y="-1031"/>
                          <a:pt x="2110884" y="28777"/>
                          <a:pt x="1947672" y="18288"/>
                        </a:cubicBezTo>
                        <a:cubicBezTo>
                          <a:pt x="1784460" y="7799"/>
                          <a:pt x="1535467" y="461"/>
                          <a:pt x="1261872" y="18288"/>
                        </a:cubicBezTo>
                        <a:cubicBezTo>
                          <a:pt x="988277" y="36115"/>
                          <a:pt x="1021096" y="10375"/>
                          <a:pt x="822960" y="18288"/>
                        </a:cubicBezTo>
                        <a:cubicBezTo>
                          <a:pt x="624824" y="26201"/>
                          <a:pt x="298309" y="1283"/>
                          <a:pt x="0" y="18288"/>
                        </a:cubicBezTo>
                        <a:cubicBezTo>
                          <a:pt x="-633" y="12278"/>
                          <a:pt x="-757" y="58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9369" y="2071316"/>
            <a:ext cx="5035164" cy="4119172"/>
          </a:xfrm>
        </p:spPr>
        <p:txBody>
          <a:bodyPr anchor="t">
            <a:normAutofit/>
          </a:bodyPr>
          <a:lstStyle/>
          <a:p>
            <a:r>
              <a:rPr lang="en-US" sz="1800"/>
              <a:t>Banks, financial institutions, fund managers, lenders, governments and financial market players often seek to develop models to efficiently assess the likelihood of</a:t>
            </a:r>
            <a:r>
              <a:rPr lang="en-US" sz="1800" b="1"/>
              <a:t> counterparty default.</a:t>
            </a:r>
          </a:p>
          <a:p>
            <a:r>
              <a:rPr lang="en-US" sz="1800"/>
              <a:t>Knowing the likelihood of default helps when</a:t>
            </a:r>
            <a:r>
              <a:rPr lang="en-US" sz="1800" u="sng"/>
              <a:t> issuing loans, identifying good/bad corporate bonds</a:t>
            </a:r>
            <a:r>
              <a:rPr lang="en-US" sz="1800"/>
              <a:t>. Is crucial when investing in distressed securities or shorting firms likely to become distressed.</a:t>
            </a:r>
          </a:p>
          <a:p>
            <a:r>
              <a:rPr lang="en-US" sz="1800" b="1"/>
              <a:t>Altman 1968 </a:t>
            </a:r>
            <a:r>
              <a:rPr lang="en-US" sz="1800"/>
              <a:t>was the first to successfully develop an accurate easy-to-use control measure of financial distress for public companies based on multiple corporate income and balance sheet values.</a:t>
            </a:r>
          </a:p>
        </p:txBody>
      </p:sp>
      <p:pic>
        <p:nvPicPr>
          <p:cNvPr id="2050" name="Picture 2" descr="Image result for default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8" r="22066" b="2"/>
          <a:stretch/>
        </p:blipFill>
        <p:spPr bwMode="auto">
          <a:xfrm>
            <a:off x="5756743" y="2093976"/>
            <a:ext cx="2955798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03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9250" y="-244474"/>
            <a:ext cx="7886700" cy="1325563"/>
          </a:xfrm>
        </p:spPr>
        <p:txBody>
          <a:bodyPr/>
          <a:lstStyle/>
          <a:p>
            <a:r>
              <a:rPr lang="en-US" dirty="0"/>
              <a:t>Altman's Z-Score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1081089"/>
            <a:ext cx="8445500" cy="34189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Data</a:t>
            </a:r>
            <a:r>
              <a:rPr lang="en-US" dirty="0"/>
              <a:t>: </a:t>
            </a:r>
          </a:p>
          <a:p>
            <a:r>
              <a:rPr lang="en-US" dirty="0"/>
              <a:t>Originally Altman identified a set of large manufacturing firms which had declared bankruptcy and then collected a </a:t>
            </a:r>
            <a:r>
              <a:rPr lang="en-US" i="1" u="sng" dirty="0"/>
              <a:t>matched sample</a:t>
            </a:r>
            <a:r>
              <a:rPr lang="en-US" dirty="0"/>
              <a:t> of firms which had survived.   </a:t>
            </a:r>
          </a:p>
          <a:p>
            <a:r>
              <a:rPr lang="en-US" dirty="0"/>
              <a:t>Altman started with 22 different financial and accounting ratios and subsequently identified five he found were strong indictors of financial health of public manufacturing firms over the next two years:</a:t>
            </a:r>
          </a:p>
          <a:p>
            <a:pPr marL="0" indent="0">
              <a:buNone/>
            </a:pPr>
            <a:r>
              <a:rPr lang="en-US" b="0" dirty="0"/>
              <a:t>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4156548"/>
                  </p:ext>
                </p:extLst>
              </p:nvPr>
            </p:nvGraphicFramePr>
            <p:xfrm>
              <a:off x="762000" y="4195286"/>
              <a:ext cx="7924800" cy="2133600"/>
            </p:xfrm>
            <a:graphic>
              <a:graphicData uri="http://schemas.openxmlformats.org/drawingml/2006/table">
                <a:tbl>
                  <a:tblPr bandRow="1">
                    <a:tableStyleId>{5FD0F851-EC5A-4D38-B0AD-8093EC10F338}</a:tableStyleId>
                  </a:tblPr>
                  <a:tblGrid>
                    <a:gridCol w="900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02425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/>
                            <a:t>Working Capital/total assets (liquidity) </a:t>
                          </a:r>
                          <a:endParaRPr lang="en-US" sz="22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/>
                            <a:t>Retained earnings/total assets (profitability)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/>
                            <a:t>Earnings before interest and taxes/total assets</a:t>
                          </a:r>
                          <a:r>
                            <a:rPr lang="en-US" sz="2200" baseline="0" dirty="0"/>
                            <a:t> </a:t>
                          </a:r>
                          <a:r>
                            <a:rPr lang="en-US" sz="2200" dirty="0"/>
                            <a:t>(productivity)</a:t>
                          </a:r>
                          <a:endParaRPr lang="en-CA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2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/>
                            <a:t>Market value of equity/book value of liabilities (leverage)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2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/>
                            <a:t>Sales/total assets (asset turnover)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4156548"/>
                  </p:ext>
                </p:extLst>
              </p:nvPr>
            </p:nvGraphicFramePr>
            <p:xfrm>
              <a:off x="762000" y="4195286"/>
              <a:ext cx="7924800" cy="2133600"/>
            </p:xfrm>
            <a:graphic>
              <a:graphicData uri="http://schemas.openxmlformats.org/drawingml/2006/table">
                <a:tbl>
                  <a:tblPr bandRow="1">
                    <a:tableStyleId>{5FD0F851-EC5A-4D38-B0AD-8093EC10F338}</a:tableStyleId>
                  </a:tblPr>
                  <a:tblGrid>
                    <a:gridCol w="900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02425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26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000" r="-779730" b="-4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/>
                            <a:t>Working Capital/total assets (liquidity) </a:t>
                          </a:r>
                          <a:endParaRPr lang="en-US" sz="22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10000" r="-779730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/>
                            <a:t>Retained earnings/total assets (profitability)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7042" r="-779730" b="-2253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/>
                            <a:t>Earnings before interest and taxes/total assets</a:t>
                          </a:r>
                          <a:r>
                            <a:rPr lang="en-US" sz="2200" baseline="0" dirty="0"/>
                            <a:t> </a:t>
                          </a:r>
                          <a:r>
                            <a:rPr lang="en-US" sz="2200" dirty="0"/>
                            <a:t>(productivity)</a:t>
                          </a:r>
                          <a:endParaRPr lang="en-CA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11429" r="-779730" b="-1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/>
                            <a:t>Market value of equity/book value of liabilities (leverage)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1429" r="-779730" b="-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/>
                            <a:t>Sales/total assets (asset turnover)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9123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0550" y="-248444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Altman's Z-Score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90550" y="769710"/>
                <a:ext cx="78867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u="sng" dirty="0"/>
                  <a:t>Methodology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Altman used </a:t>
                </a:r>
                <a:r>
                  <a:rPr lang="en-US" b="1" dirty="0">
                    <a:solidFill>
                      <a:srgbClr val="FF0000"/>
                    </a:solidFill>
                  </a:rPr>
                  <a:t>multivariate discriminant analysis </a:t>
                </a:r>
                <a:r>
                  <a:rPr lang="en-US" dirty="0"/>
                  <a:t>(MDA)</a:t>
                </a:r>
              </a:p>
              <a:p>
                <a:r>
                  <a:rPr lang="en-US" dirty="0"/>
                  <a:t>Define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and a cut-off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Let 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𝑍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𝑍</m:t>
                    </m:r>
                    <m:r>
                      <a:rPr lang="en-US" b="0" i="1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then "Safe Company"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𝑍</m:t>
                    </m:r>
                    <m:r>
                      <a:rPr lang="en-US" b="0" i="1" smtClean="0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 then "High Risk of Default"</a:t>
                </a:r>
              </a:p>
              <a:p>
                <a:r>
                  <a:rPr lang="en-US" dirty="0"/>
                  <a:t>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5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a:rPr lang="en-US" b="0" i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a:rPr lang="en-US" b="0" i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were chosen to maximize the number of correct classifications in the training data-set.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550" y="769710"/>
                <a:ext cx="7886700" cy="4351338"/>
              </a:xfrm>
              <a:blipFill>
                <a:blip r:embed="rId3"/>
                <a:stretch>
                  <a:fillRect l="-1391" t="-2101" b="-23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methodology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71" y="5299938"/>
            <a:ext cx="5366657" cy="155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290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381000" y="228600"/>
          <a:ext cx="87630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-298451"/>
            <a:ext cx="7886700" cy="1325563"/>
          </a:xfrm>
        </p:spPr>
        <p:txBody>
          <a:bodyPr/>
          <a:lstStyle/>
          <a:p>
            <a:r>
              <a:rPr lang="en-US" dirty="0"/>
              <a:t>Altman's Z-Score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704850" y="829015"/>
                <a:ext cx="7886700" cy="580038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u="sng" dirty="0"/>
                  <a:t>Results</a:t>
                </a:r>
                <a:endParaRPr lang="en-US" dirty="0"/>
              </a:p>
              <a:p>
                <a:r>
                  <a:rPr lang="en-US" dirty="0"/>
                  <a:t>Z-score model: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/>
                        </a:rPr>
                        <m:t>𝑍</m:t>
                      </m:r>
                      <m:r>
                        <a:rPr lang="en-US" sz="2600" b="0" i="1" smtClean="0">
                          <a:latin typeface="Cambria Math"/>
                        </a:rPr>
                        <m:t>=1.2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/>
                        </a:rPr>
                        <m:t>+1.4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latin typeface="Cambria Math"/>
                        </a:rPr>
                        <m:t>+3.3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600" b="0" i="1" smtClean="0">
                          <a:latin typeface="Cambria Math"/>
                        </a:rPr>
                        <m:t>+0.6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sz="2600" b="0" i="1" smtClean="0">
                          <a:latin typeface="Cambria Math"/>
                        </a:rPr>
                        <m:t>+0.999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the next 30 years this model was found to be approximately </a:t>
                </a:r>
                <a:r>
                  <a:rPr lang="en-US" b="1" dirty="0">
                    <a:solidFill>
                      <a:srgbClr val="FF0000"/>
                    </a:solidFill>
                  </a:rPr>
                  <a:t>80-90% accurate</a:t>
                </a:r>
                <a:r>
                  <a:rPr lang="en-US" dirty="0"/>
                  <a:t> in predicting bankruptcy two years out, with a type II error (falsely predicting bankruptcy) 15-20%.</a:t>
                </a:r>
              </a:p>
              <a:p>
                <a:r>
                  <a:rPr lang="en-US" dirty="0"/>
                  <a:t>From the mid 80's onward, the Z-score became a </a:t>
                </a:r>
                <a:r>
                  <a:rPr lang="en-US" b="1" dirty="0"/>
                  <a:t>widely accepted tool </a:t>
                </a:r>
                <a:r>
                  <a:rPr lang="en-US" dirty="0"/>
                  <a:t>for auditors, management accountants, credit rating agencies and loan officers.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850" y="829015"/>
                <a:ext cx="7886700" cy="5800385"/>
              </a:xfrm>
              <a:blipFill>
                <a:blip r:embed="rId8"/>
                <a:stretch>
                  <a:fillRect l="-1392" t="-2626" b="-16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47800" y="2542124"/>
                <a:ext cx="1447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𝑍</m:t>
                      </m:r>
                      <m:r>
                        <a:rPr lang="en-US" i="1">
                          <a:latin typeface="Cambria Math"/>
                        </a:rPr>
                        <m:t>&lt;1.81</m:t>
                      </m:r>
                    </m:oMath>
                  </m:oMathPara>
                </a14:m>
                <a:endParaRPr lang="en-CA" sz="1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542124"/>
                <a:ext cx="144780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86200" y="2539276"/>
                <a:ext cx="2590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1.81&lt;</m:t>
                      </m:r>
                      <m:r>
                        <a:rPr lang="en-US" i="1">
                          <a:latin typeface="Cambria Math"/>
                        </a:rPr>
                        <m:t>𝑍</m:t>
                      </m:r>
                      <m:r>
                        <a:rPr lang="en-US" i="1">
                          <a:latin typeface="Cambria Math"/>
                        </a:rPr>
                        <m:t>&lt;2.99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2539276"/>
                <a:ext cx="25908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05600" y="2539276"/>
                <a:ext cx="2590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/>
                        </a:rPr>
                        <m:t>Z</m:t>
                      </m:r>
                      <m:r>
                        <a:rPr lang="en-CA" b="0" i="1" smtClean="0">
                          <a:latin typeface="Cambria Math"/>
                        </a:rPr>
                        <m:t>&gt;2.99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2539276"/>
                <a:ext cx="2590800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758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1543" y="-288017"/>
            <a:ext cx="7886700" cy="1325563"/>
          </a:xfrm>
        </p:spPr>
        <p:txBody>
          <a:bodyPr/>
          <a:lstStyle/>
          <a:p>
            <a:r>
              <a:rPr lang="en-US" dirty="0"/>
              <a:t>Results </a:t>
            </a:r>
            <a:r>
              <a:rPr lang="en-US" sz="2000" dirty="0"/>
              <a:t>(continued…)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05757" y="918122"/>
            <a:ext cx="8445500" cy="553347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2007, the credit ratings of relevant securities had been rated </a:t>
            </a:r>
            <a:r>
              <a:rPr lang="en-US" dirty="0">
                <a:solidFill>
                  <a:srgbClr val="FF0000"/>
                </a:solidFill>
              </a:rPr>
              <a:t>higher</a:t>
            </a:r>
            <a:r>
              <a:rPr lang="en-US" dirty="0"/>
              <a:t> by the </a:t>
            </a:r>
            <a:r>
              <a:rPr lang="en-US" u="sng" dirty="0"/>
              <a:t>rating agencies</a:t>
            </a:r>
            <a:r>
              <a:rPr lang="en-US" dirty="0"/>
              <a:t> than predicted by the </a:t>
            </a:r>
            <a:r>
              <a:rPr lang="en-US" u="sng" dirty="0"/>
              <a:t>Z-score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Altman calculated that the median Altman Z-score of companies in 2007 was 1.81. These companies' credit ratings were equivalent to B. This indicated that 50% of the firms should </a:t>
            </a:r>
            <a:r>
              <a:rPr lang="en-US" b="1" dirty="0"/>
              <a:t>have been rated lower</a:t>
            </a:r>
            <a:r>
              <a:rPr lang="en-US" dirty="0"/>
              <a:t>, and they were highly distressed and had a </a:t>
            </a:r>
            <a:r>
              <a:rPr lang="en-US" b="1" dirty="0"/>
              <a:t>high probability </a:t>
            </a:r>
            <a:r>
              <a:rPr lang="en-US" dirty="0"/>
              <a:t>of becoming bankrupt.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Altman's calculations led him to believe that a crisis would occur and there would be a meltdown in the credit market. Altman believed the crisis would stem from </a:t>
            </a:r>
            <a:r>
              <a:rPr lang="en-US" dirty="0">
                <a:solidFill>
                  <a:srgbClr val="FF0000"/>
                </a:solidFill>
              </a:rPr>
              <a:t>corporate defaults</a:t>
            </a:r>
            <a:r>
              <a:rPr lang="en-US" dirty="0"/>
              <a:t>, but the meltdown began with mortgage-backed securities (MBS). However, corporations soon defaulted in 2009 at the second-highest rate in history.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7259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8021" y="-33156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Results </a:t>
            </a:r>
            <a:r>
              <a:rPr lang="en-US" sz="1600" dirty="0"/>
              <a:t>(continued…)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9279" y="792921"/>
            <a:ext cx="834117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2009, Morgan Stanley strategy analyst, Graham Secker, used the Z-score to rank a basket of European companies. He found that the companies with the </a:t>
            </a:r>
            <a:r>
              <a:rPr lang="en-US" dirty="0">
                <a:solidFill>
                  <a:srgbClr val="FF0000"/>
                </a:solidFill>
              </a:rPr>
              <a:t>weaker</a:t>
            </a:r>
            <a:r>
              <a:rPr lang="en-US" dirty="0"/>
              <a:t> balance sheets </a:t>
            </a:r>
            <a:r>
              <a:rPr lang="en-US" b="1" dirty="0"/>
              <a:t>underperformed </a:t>
            </a:r>
            <a:r>
              <a:rPr lang="en-US" dirty="0"/>
              <a:t>the market two thirds of the time. Morgan Stanley also found that a company with an Altman Z-score of </a:t>
            </a:r>
            <a:r>
              <a:rPr lang="en-US" u="sng" dirty="0"/>
              <a:t>less than 1</a:t>
            </a:r>
            <a:r>
              <a:rPr lang="en-US" dirty="0"/>
              <a:t> tended to </a:t>
            </a:r>
            <a:r>
              <a:rPr lang="en-US" b="1" dirty="0"/>
              <a:t>underperform the wider market </a:t>
            </a:r>
            <a:r>
              <a:rPr lang="en-US" dirty="0"/>
              <a:t>by more than 4%.</a:t>
            </a:r>
          </a:p>
          <a:p>
            <a:endParaRPr lang="en-US" dirty="0"/>
          </a:p>
        </p:txBody>
      </p:sp>
      <p:pic>
        <p:nvPicPr>
          <p:cNvPr id="4098" name="Picture 2" descr="Image result for morgan stanley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142" y="4157086"/>
            <a:ext cx="3749187" cy="234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074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9100" y="-237332"/>
            <a:ext cx="7886700" cy="918369"/>
          </a:xfrm>
        </p:spPr>
        <p:txBody>
          <a:bodyPr>
            <a:normAutofit/>
          </a:bodyPr>
          <a:lstStyle/>
          <a:p>
            <a:r>
              <a:rPr lang="en-US" sz="3600" dirty="0"/>
              <a:t>Extension of Z-Score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65351" y="809836"/>
            <a:ext cx="8635093" cy="52013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2002 Altman published a model (Z'-Score) for private firms.</a:t>
            </a:r>
          </a:p>
          <a:p>
            <a:r>
              <a:rPr lang="en-US" dirty="0"/>
              <a:t>Once again 5 predictor variables were identified: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Altman also developed a model for non-manufacturers and emerging markets using only the first four of the above ratios.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351" y="5219884"/>
            <a:ext cx="3472543" cy="148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5539549"/>
                  </p:ext>
                </p:extLst>
              </p:nvPr>
            </p:nvGraphicFramePr>
            <p:xfrm>
              <a:off x="723457" y="2034690"/>
              <a:ext cx="7467600" cy="2133600"/>
            </p:xfrm>
            <a:graphic>
              <a:graphicData uri="http://schemas.openxmlformats.org/drawingml/2006/table">
                <a:tbl>
                  <a:tblPr bandRow="1">
                    <a:tableStyleId>{5FD0F851-EC5A-4D38-B0AD-8093EC10F338}</a:tableStyleId>
                  </a:tblPr>
                  <a:tblGrid>
                    <a:gridCol w="84859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61900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/>
                            <a:t>=(current assets-current liabilities)/total assets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/>
                            <a:t>retained earnings/total assets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/>
                            <a:t>earnings before interest and taxes/total assets</a:t>
                          </a:r>
                          <a:endParaRPr lang="en-CA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2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2200" dirty="0"/>
                            <a:t>book value of equity/total 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2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/>
                            <a:t>sales/total assets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5539549"/>
                  </p:ext>
                </p:extLst>
              </p:nvPr>
            </p:nvGraphicFramePr>
            <p:xfrm>
              <a:off x="723457" y="2034690"/>
              <a:ext cx="7467600" cy="2133600"/>
            </p:xfrm>
            <a:graphic>
              <a:graphicData uri="http://schemas.openxmlformats.org/drawingml/2006/table">
                <a:tbl>
                  <a:tblPr bandRow="1">
                    <a:tableStyleId>{5FD0F851-EC5A-4D38-B0AD-8093EC10F338}</a:tableStyleId>
                  </a:tblPr>
                  <a:tblGrid>
                    <a:gridCol w="84859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61900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26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8571" r="-782734" b="-4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787" t="-8571" r="-92" b="-4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08571" r="-782734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/>
                            <a:t>retained earnings/total assets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205634" r="-782734" b="-2253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/>
                            <a:t>earnings before interest and taxes/total assets</a:t>
                          </a:r>
                          <a:endParaRPr lang="en-CA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310000" r="-782734" b="-1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2200" dirty="0"/>
                            <a:t>book value of equity/total 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410000" r="-782734" b="-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/>
                            <a:t>sales/total assets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30937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2166</TotalTime>
  <Words>1458</Words>
  <Application>Microsoft Office PowerPoint</Application>
  <PresentationFormat>On-screen Show (4:3)</PresentationFormat>
  <Paragraphs>135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</vt:lpstr>
      <vt:lpstr>Calibri</vt:lpstr>
      <vt:lpstr>Calibri Light</vt:lpstr>
      <vt:lpstr>Cambria Math</vt:lpstr>
      <vt:lpstr>Google Sans</vt:lpstr>
      <vt:lpstr>Office Theme</vt:lpstr>
      <vt:lpstr>Machine Learning and Corporate Credit Risk Prediction</vt:lpstr>
      <vt:lpstr>Outline</vt:lpstr>
      <vt:lpstr>Altman's Z-Score</vt:lpstr>
      <vt:lpstr>Altman's Z-Score</vt:lpstr>
      <vt:lpstr>Altman's Z-Score</vt:lpstr>
      <vt:lpstr>Altman's Z-Score</vt:lpstr>
      <vt:lpstr>Results (continued…)</vt:lpstr>
      <vt:lpstr>Results (continued…)</vt:lpstr>
      <vt:lpstr>Extension of Z-Score</vt:lpstr>
      <vt:lpstr>Ohlson 1980</vt:lpstr>
      <vt:lpstr>Artificial Intelligence and Machine Learning Revolution</vt:lpstr>
      <vt:lpstr>Barboza, Kimura and Altman 2017</vt:lpstr>
      <vt:lpstr>Recall Some Popular Classification Algorithms</vt:lpstr>
      <vt:lpstr>Barboza, Kimura and Altman 2017</vt:lpstr>
      <vt:lpstr>Barboza, Kimura and Altman 2017</vt:lpstr>
      <vt:lpstr>Barboza, Kimura and Altman 2017 Testing Results</vt:lpstr>
      <vt:lpstr>Conclusions</vt:lpstr>
      <vt:lpstr>CRISP DM</vt:lpstr>
      <vt:lpstr>CRISP-DM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Corporate Credit Risk Prediction</dc:title>
  <dc:creator>Maverick Ramsaran</dc:creator>
  <cp:lastModifiedBy>Maverick Ramsaran</cp:lastModifiedBy>
  <cp:revision>3</cp:revision>
  <dcterms:created xsi:type="dcterms:W3CDTF">2022-10-05T21:21:22Z</dcterms:created>
  <dcterms:modified xsi:type="dcterms:W3CDTF">2023-05-31T17:49:29Z</dcterms:modified>
</cp:coreProperties>
</file>